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notesMasterIdLst>
    <p:notesMasterId r:id="rId47"/>
  </p:notesMasterIdLst>
  <p:sldIdLst>
    <p:sldId id="257" r:id="rId2"/>
    <p:sldId id="258" r:id="rId3"/>
    <p:sldId id="259" r:id="rId4"/>
    <p:sldId id="263" r:id="rId5"/>
    <p:sldId id="260" r:id="rId6"/>
    <p:sldId id="262" r:id="rId7"/>
    <p:sldId id="261"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78" r:id="rId24"/>
    <p:sldId id="280" r:id="rId25"/>
    <p:sldId id="287" r:id="rId26"/>
    <p:sldId id="281" r:id="rId27"/>
    <p:sldId id="282" r:id="rId28"/>
    <p:sldId id="283" r:id="rId29"/>
    <p:sldId id="284" r:id="rId30"/>
    <p:sldId id="285" r:id="rId31"/>
    <p:sldId id="288" r:id="rId32"/>
    <p:sldId id="289" r:id="rId33"/>
    <p:sldId id="290" r:id="rId34"/>
    <p:sldId id="291" r:id="rId35"/>
    <p:sldId id="292" r:id="rId36"/>
    <p:sldId id="293" r:id="rId37"/>
    <p:sldId id="294" r:id="rId38"/>
    <p:sldId id="295" r:id="rId39"/>
    <p:sldId id="298" r:id="rId40"/>
    <p:sldId id="296" r:id="rId41"/>
    <p:sldId id="297" r:id="rId42"/>
    <p:sldId id="299" r:id="rId43"/>
    <p:sldId id="300" r:id="rId44"/>
    <p:sldId id="301" r:id="rId45"/>
    <p:sldId id="302"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 Id="rId4" Type="http://schemas.openxmlformats.org/officeDocument/2006/relationships/image" Target="../media/image5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 Id="rId4" Type="http://schemas.openxmlformats.org/officeDocument/2006/relationships/image" Target="../media/image5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674612-F390-4935-A177-C262C0C36DF8}"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FB65D548-A470-4315-B97A-DEA790B2CED5}">
      <dgm:prSet/>
      <dgm:spPr/>
      <dgm:t>
        <a:bodyPr/>
        <a:lstStyle/>
        <a:p>
          <a:pPr rtl="0"/>
          <a:r>
            <a:rPr lang="en-US" u="sng" baseline="0" dirty="0"/>
            <a:t>ACHIEVEMENTS </a:t>
          </a:r>
          <a:br>
            <a:rPr lang="en-US" u="sng" baseline="0" dirty="0"/>
          </a:br>
          <a:r>
            <a:rPr lang="en-US" u="sng" baseline="0" dirty="0"/>
            <a:t>OF </a:t>
          </a:r>
          <a:br>
            <a:rPr lang="en-US" u="sng" baseline="0" dirty="0"/>
          </a:br>
          <a:r>
            <a:rPr lang="en-US" u="sng" baseline="0" dirty="0"/>
            <a:t>SYED FOUNDATION:</a:t>
          </a:r>
        </a:p>
      </dgm:t>
    </dgm:pt>
    <dgm:pt modelId="{94DBD94A-4402-43AB-92B8-DB9C72A08D36}" type="parTrans" cxnId="{92B95CA3-EE8F-4E30-A8BE-A6B81CCAA123}">
      <dgm:prSet/>
      <dgm:spPr/>
      <dgm:t>
        <a:bodyPr/>
        <a:lstStyle/>
        <a:p>
          <a:endParaRPr lang="en-US"/>
        </a:p>
      </dgm:t>
    </dgm:pt>
    <dgm:pt modelId="{9DB45939-B171-42DB-AE2A-2807F473A591}" type="sibTrans" cxnId="{92B95CA3-EE8F-4E30-A8BE-A6B81CCAA123}">
      <dgm:prSet/>
      <dgm:spPr/>
      <dgm:t>
        <a:bodyPr/>
        <a:lstStyle/>
        <a:p>
          <a:endParaRPr lang="en-US"/>
        </a:p>
      </dgm:t>
    </dgm:pt>
    <dgm:pt modelId="{8298654E-4825-4095-9126-20906BDCE013}" type="pres">
      <dgm:prSet presAssocID="{0A674612-F390-4935-A177-C262C0C36DF8}" presName="diagram" presStyleCnt="0">
        <dgm:presLayoutVars>
          <dgm:chPref val="1"/>
          <dgm:dir/>
          <dgm:animOne val="branch"/>
          <dgm:animLvl val="lvl"/>
          <dgm:resizeHandles/>
        </dgm:presLayoutVars>
      </dgm:prSet>
      <dgm:spPr/>
    </dgm:pt>
    <dgm:pt modelId="{B24BFD12-9834-407B-AFE3-E86758A7F391}" type="pres">
      <dgm:prSet presAssocID="{FB65D548-A470-4315-B97A-DEA790B2CED5}" presName="root" presStyleCnt="0"/>
      <dgm:spPr/>
    </dgm:pt>
    <dgm:pt modelId="{B0B0A159-BBB7-40A9-8376-63573CE09A40}" type="pres">
      <dgm:prSet presAssocID="{FB65D548-A470-4315-B97A-DEA790B2CED5}" presName="rootComposite" presStyleCnt="0"/>
      <dgm:spPr/>
    </dgm:pt>
    <dgm:pt modelId="{669D730F-AFF7-432C-98F4-F6650554629B}" type="pres">
      <dgm:prSet presAssocID="{FB65D548-A470-4315-B97A-DEA790B2CED5}" presName="rootText" presStyleLbl="node1" presStyleIdx="0" presStyleCnt="1"/>
      <dgm:spPr/>
    </dgm:pt>
    <dgm:pt modelId="{7C77A501-ABED-46F2-8EDD-D9386FFFFE0F}" type="pres">
      <dgm:prSet presAssocID="{FB65D548-A470-4315-B97A-DEA790B2CED5}" presName="rootConnector" presStyleLbl="node1" presStyleIdx="0" presStyleCnt="1"/>
      <dgm:spPr/>
    </dgm:pt>
    <dgm:pt modelId="{439382B2-DC85-44D5-866A-6C3538149CF5}" type="pres">
      <dgm:prSet presAssocID="{FB65D548-A470-4315-B97A-DEA790B2CED5}" presName="childShape" presStyleCnt="0"/>
      <dgm:spPr/>
    </dgm:pt>
  </dgm:ptLst>
  <dgm:cxnLst>
    <dgm:cxn modelId="{09E4110A-C47F-4526-ADFF-D5DD83FD161C}" type="presOf" srcId="{FB65D548-A470-4315-B97A-DEA790B2CED5}" destId="{669D730F-AFF7-432C-98F4-F6650554629B}" srcOrd="0" destOrd="0" presId="urn:microsoft.com/office/officeart/2005/8/layout/hierarchy3"/>
    <dgm:cxn modelId="{C48C8F7E-9468-4019-8EAD-9C7D16259971}" type="presOf" srcId="{FB65D548-A470-4315-B97A-DEA790B2CED5}" destId="{7C77A501-ABED-46F2-8EDD-D9386FFFFE0F}" srcOrd="1" destOrd="0" presId="urn:microsoft.com/office/officeart/2005/8/layout/hierarchy3"/>
    <dgm:cxn modelId="{EB4EAA8B-0C1E-416B-A6AD-A19BB8FF0E8B}" type="presOf" srcId="{0A674612-F390-4935-A177-C262C0C36DF8}" destId="{8298654E-4825-4095-9126-20906BDCE013}" srcOrd="0" destOrd="0" presId="urn:microsoft.com/office/officeart/2005/8/layout/hierarchy3"/>
    <dgm:cxn modelId="{92B95CA3-EE8F-4E30-A8BE-A6B81CCAA123}" srcId="{0A674612-F390-4935-A177-C262C0C36DF8}" destId="{FB65D548-A470-4315-B97A-DEA790B2CED5}" srcOrd="0" destOrd="0" parTransId="{94DBD94A-4402-43AB-92B8-DB9C72A08D36}" sibTransId="{9DB45939-B171-42DB-AE2A-2807F473A591}"/>
    <dgm:cxn modelId="{70310A1A-BFFA-47CC-965D-3DAE39DA27E2}" type="presParOf" srcId="{8298654E-4825-4095-9126-20906BDCE013}" destId="{B24BFD12-9834-407B-AFE3-E86758A7F391}" srcOrd="0" destOrd="0" presId="urn:microsoft.com/office/officeart/2005/8/layout/hierarchy3"/>
    <dgm:cxn modelId="{012F5B45-1799-4021-9CF6-68868CD19B78}" type="presParOf" srcId="{B24BFD12-9834-407B-AFE3-E86758A7F391}" destId="{B0B0A159-BBB7-40A9-8376-63573CE09A40}" srcOrd="0" destOrd="0" presId="urn:microsoft.com/office/officeart/2005/8/layout/hierarchy3"/>
    <dgm:cxn modelId="{8FBB6608-9964-4703-BF9E-B6B1A14456AC}" type="presParOf" srcId="{B0B0A159-BBB7-40A9-8376-63573CE09A40}" destId="{669D730F-AFF7-432C-98F4-F6650554629B}" srcOrd="0" destOrd="0" presId="urn:microsoft.com/office/officeart/2005/8/layout/hierarchy3"/>
    <dgm:cxn modelId="{CEB3308C-B11C-448D-A4A8-C911D59414CD}" type="presParOf" srcId="{B0B0A159-BBB7-40A9-8376-63573CE09A40}" destId="{7C77A501-ABED-46F2-8EDD-D9386FFFFE0F}" srcOrd="1" destOrd="0" presId="urn:microsoft.com/office/officeart/2005/8/layout/hierarchy3"/>
    <dgm:cxn modelId="{08EB2ACD-96E4-47E4-B117-DC302F9FD946}" type="presParOf" srcId="{B24BFD12-9834-407B-AFE3-E86758A7F391}" destId="{439382B2-DC85-44D5-866A-6C3538149CF5}"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7F7D31-A1FF-42D0-8850-17A6538CBC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B70D6E0-B376-4711-A6AA-F9D85F5649FA}">
      <dgm:prSet/>
      <dgm:spPr/>
      <dgm:t>
        <a:bodyPr/>
        <a:lstStyle/>
        <a:p>
          <a:pPr rtl="0"/>
          <a:r>
            <a:rPr lang="en-US" b="1" i="1" baseline="0" dirty="0"/>
            <a:t>Prophet Muhammad (</a:t>
          </a:r>
          <a:r>
            <a:rPr lang="en-US" b="1" i="1" baseline="0" dirty="0" err="1"/>
            <a:t>SallallahuAlaihiWasallam</a:t>
          </a:r>
          <a:r>
            <a:rPr lang="en-US" b="1" i="1" baseline="0" dirty="0"/>
            <a:t>) Said:</a:t>
          </a:r>
          <a:br>
            <a:rPr lang="en-US" b="1" i="1" baseline="0" dirty="0"/>
          </a:br>
          <a:r>
            <a:rPr lang="en-US" b="1" i="1" baseline="0" dirty="0"/>
            <a:t> “</a:t>
          </a:r>
          <a:r>
            <a:rPr lang="en-US" b="1" i="1" baseline="0" dirty="0" err="1"/>
            <a:t>Sadaqah</a:t>
          </a:r>
          <a:r>
            <a:rPr lang="en-US" b="1" i="1" baseline="0" dirty="0"/>
            <a:t> wipes out sins like water extinguishes fire.” – [</a:t>
          </a:r>
          <a:r>
            <a:rPr lang="en-US" b="1" i="1" baseline="0" dirty="0" err="1"/>
            <a:t>Tirmidhi</a:t>
          </a:r>
          <a:r>
            <a:rPr lang="en-US" b="1" i="1" baseline="0" dirty="0"/>
            <a:t>]</a:t>
          </a:r>
          <a:br>
            <a:rPr lang="en-US" baseline="0" dirty="0"/>
          </a:br>
          <a:endParaRPr lang="en-US" baseline="0" dirty="0"/>
        </a:p>
      </dgm:t>
    </dgm:pt>
    <dgm:pt modelId="{7F407317-B083-4D64-88C3-714A33873C43}" type="parTrans" cxnId="{F87CFBA8-38D3-4003-88BD-E1FCFFCCF5C6}">
      <dgm:prSet/>
      <dgm:spPr/>
      <dgm:t>
        <a:bodyPr/>
        <a:lstStyle/>
        <a:p>
          <a:endParaRPr lang="en-US"/>
        </a:p>
      </dgm:t>
    </dgm:pt>
    <dgm:pt modelId="{74FAD901-8010-49F0-AA1D-3CB03B140CA2}" type="sibTrans" cxnId="{F87CFBA8-38D3-4003-88BD-E1FCFFCCF5C6}">
      <dgm:prSet/>
      <dgm:spPr/>
      <dgm:t>
        <a:bodyPr/>
        <a:lstStyle/>
        <a:p>
          <a:endParaRPr lang="en-US"/>
        </a:p>
      </dgm:t>
    </dgm:pt>
    <dgm:pt modelId="{65B4C98A-849D-4EDC-9321-93F54A5D86B8}" type="pres">
      <dgm:prSet presAssocID="{097F7D31-A1FF-42D0-8850-17A6538CBC53}" presName="linear" presStyleCnt="0">
        <dgm:presLayoutVars>
          <dgm:animLvl val="lvl"/>
          <dgm:resizeHandles val="exact"/>
        </dgm:presLayoutVars>
      </dgm:prSet>
      <dgm:spPr/>
    </dgm:pt>
    <dgm:pt modelId="{14413C6D-E97F-408D-81EE-91C5E340CFD4}" type="pres">
      <dgm:prSet presAssocID="{5B70D6E0-B376-4711-A6AA-F9D85F5649FA}" presName="parentText" presStyleLbl="node1" presStyleIdx="0" presStyleCnt="1" custScaleY="29336" custLinFactNeighborX="-3828" custLinFactNeighborY="4752">
        <dgm:presLayoutVars>
          <dgm:chMax val="0"/>
          <dgm:bulletEnabled val="1"/>
        </dgm:presLayoutVars>
      </dgm:prSet>
      <dgm:spPr/>
    </dgm:pt>
  </dgm:ptLst>
  <dgm:cxnLst>
    <dgm:cxn modelId="{62833F17-FC97-439B-93E9-49C558AAEF31}" type="presOf" srcId="{097F7D31-A1FF-42D0-8850-17A6538CBC53}" destId="{65B4C98A-849D-4EDC-9321-93F54A5D86B8}" srcOrd="0" destOrd="0" presId="urn:microsoft.com/office/officeart/2005/8/layout/vList2"/>
    <dgm:cxn modelId="{F87CFBA8-38D3-4003-88BD-E1FCFFCCF5C6}" srcId="{097F7D31-A1FF-42D0-8850-17A6538CBC53}" destId="{5B70D6E0-B376-4711-A6AA-F9D85F5649FA}" srcOrd="0" destOrd="0" parTransId="{7F407317-B083-4D64-88C3-714A33873C43}" sibTransId="{74FAD901-8010-49F0-AA1D-3CB03B140CA2}"/>
    <dgm:cxn modelId="{EB7CC3C9-A01A-4986-A5F8-8F74FEB33882}" type="presOf" srcId="{5B70D6E0-B376-4711-A6AA-F9D85F5649FA}" destId="{14413C6D-E97F-408D-81EE-91C5E340CFD4}" srcOrd="0" destOrd="0" presId="urn:microsoft.com/office/officeart/2005/8/layout/vList2"/>
    <dgm:cxn modelId="{72EF6CBE-211A-4C32-9C21-DB3B6BCC3C80}" type="presParOf" srcId="{65B4C98A-849D-4EDC-9321-93F54A5D86B8}" destId="{14413C6D-E97F-408D-81EE-91C5E340CFD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A366E1-BFAF-4E46-9806-29ED6C95E7F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AE98FCF0-5D52-406C-ACF8-5C0B75E03CB5}">
      <dgm:prSet/>
      <dgm:spPr/>
      <dgm:t>
        <a:bodyPr/>
        <a:lstStyle/>
        <a:p>
          <a:pPr rtl="0"/>
          <a:r>
            <a:rPr lang="en-US" b="1" u="sng" baseline="0" dirty="0"/>
            <a:t>HUMANITARIAN AID TO GAZA</a:t>
          </a:r>
        </a:p>
        <a:p>
          <a:pPr rtl="0"/>
          <a:r>
            <a:rPr lang="en-US" b="1" u="sng" baseline="0" dirty="0"/>
            <a:t>TOTAL DONATION: RS.11,999,110/-</a:t>
          </a:r>
        </a:p>
      </dgm:t>
    </dgm:pt>
    <dgm:pt modelId="{9F7B3BB8-68E7-4D51-9DC4-72B151C821FE}" type="parTrans" cxnId="{FE7FE0DB-87B3-4696-BD43-E3E7D5303E93}">
      <dgm:prSet/>
      <dgm:spPr/>
      <dgm:t>
        <a:bodyPr/>
        <a:lstStyle/>
        <a:p>
          <a:endParaRPr lang="en-US"/>
        </a:p>
      </dgm:t>
    </dgm:pt>
    <dgm:pt modelId="{6B030069-AF56-4AF8-A031-AC1698E3DE8A}" type="sibTrans" cxnId="{FE7FE0DB-87B3-4696-BD43-E3E7D5303E93}">
      <dgm:prSet/>
      <dgm:spPr/>
      <dgm:t>
        <a:bodyPr/>
        <a:lstStyle/>
        <a:p>
          <a:endParaRPr lang="en-US"/>
        </a:p>
      </dgm:t>
    </dgm:pt>
    <dgm:pt modelId="{573434BB-64C1-42A5-AC6F-ECB5B0393B32}" type="pres">
      <dgm:prSet presAssocID="{22A366E1-BFAF-4E46-9806-29ED6C95E7FB}" presName="diagram" presStyleCnt="0">
        <dgm:presLayoutVars>
          <dgm:chPref val="1"/>
          <dgm:dir/>
          <dgm:animOne val="branch"/>
          <dgm:animLvl val="lvl"/>
          <dgm:resizeHandles/>
        </dgm:presLayoutVars>
      </dgm:prSet>
      <dgm:spPr/>
    </dgm:pt>
    <dgm:pt modelId="{C770D000-9423-472B-95EE-ECA5D5BFF769}" type="pres">
      <dgm:prSet presAssocID="{AE98FCF0-5D52-406C-ACF8-5C0B75E03CB5}" presName="root" presStyleCnt="0"/>
      <dgm:spPr/>
    </dgm:pt>
    <dgm:pt modelId="{9CAF323B-E479-46DE-8E9D-34A2E6570854}" type="pres">
      <dgm:prSet presAssocID="{AE98FCF0-5D52-406C-ACF8-5C0B75E03CB5}" presName="rootComposite" presStyleCnt="0"/>
      <dgm:spPr/>
    </dgm:pt>
    <dgm:pt modelId="{0DC0D49D-E76D-4A89-B4DF-83E1F33A479D}" type="pres">
      <dgm:prSet presAssocID="{AE98FCF0-5D52-406C-ACF8-5C0B75E03CB5}" presName="rootText" presStyleLbl="node1" presStyleIdx="0" presStyleCnt="1"/>
      <dgm:spPr/>
    </dgm:pt>
    <dgm:pt modelId="{41316BC1-31B7-41B5-98F2-4E29D16F1BC5}" type="pres">
      <dgm:prSet presAssocID="{AE98FCF0-5D52-406C-ACF8-5C0B75E03CB5}" presName="rootConnector" presStyleLbl="node1" presStyleIdx="0" presStyleCnt="1"/>
      <dgm:spPr/>
    </dgm:pt>
    <dgm:pt modelId="{4D079278-F29F-409A-8579-DBC1751A75EA}" type="pres">
      <dgm:prSet presAssocID="{AE98FCF0-5D52-406C-ACF8-5C0B75E03CB5}" presName="childShape" presStyleCnt="0"/>
      <dgm:spPr/>
    </dgm:pt>
  </dgm:ptLst>
  <dgm:cxnLst>
    <dgm:cxn modelId="{0ED9C51D-EE49-4C68-8448-4E2BDE1A9F06}" type="presOf" srcId="{AE98FCF0-5D52-406C-ACF8-5C0B75E03CB5}" destId="{0DC0D49D-E76D-4A89-B4DF-83E1F33A479D}" srcOrd="0" destOrd="0" presId="urn:microsoft.com/office/officeart/2005/8/layout/hierarchy3"/>
    <dgm:cxn modelId="{69C38B34-4AEE-4AE4-A2C3-0613F7B0784B}" type="presOf" srcId="{AE98FCF0-5D52-406C-ACF8-5C0B75E03CB5}" destId="{41316BC1-31B7-41B5-98F2-4E29D16F1BC5}" srcOrd="1" destOrd="0" presId="urn:microsoft.com/office/officeart/2005/8/layout/hierarchy3"/>
    <dgm:cxn modelId="{166BFCB5-5FB6-4981-8601-2A3ED798CCF3}" type="presOf" srcId="{22A366E1-BFAF-4E46-9806-29ED6C95E7FB}" destId="{573434BB-64C1-42A5-AC6F-ECB5B0393B32}" srcOrd="0" destOrd="0" presId="urn:microsoft.com/office/officeart/2005/8/layout/hierarchy3"/>
    <dgm:cxn modelId="{FE7FE0DB-87B3-4696-BD43-E3E7D5303E93}" srcId="{22A366E1-BFAF-4E46-9806-29ED6C95E7FB}" destId="{AE98FCF0-5D52-406C-ACF8-5C0B75E03CB5}" srcOrd="0" destOrd="0" parTransId="{9F7B3BB8-68E7-4D51-9DC4-72B151C821FE}" sibTransId="{6B030069-AF56-4AF8-A031-AC1698E3DE8A}"/>
    <dgm:cxn modelId="{E18F9C48-B2F9-4A85-BFFB-18ED391A9EEC}" type="presParOf" srcId="{573434BB-64C1-42A5-AC6F-ECB5B0393B32}" destId="{C770D000-9423-472B-95EE-ECA5D5BFF769}" srcOrd="0" destOrd="0" presId="urn:microsoft.com/office/officeart/2005/8/layout/hierarchy3"/>
    <dgm:cxn modelId="{42998DDE-5DF8-4660-B4E3-D593E6FB8A2D}" type="presParOf" srcId="{C770D000-9423-472B-95EE-ECA5D5BFF769}" destId="{9CAF323B-E479-46DE-8E9D-34A2E6570854}" srcOrd="0" destOrd="0" presId="urn:microsoft.com/office/officeart/2005/8/layout/hierarchy3"/>
    <dgm:cxn modelId="{7D2E6A9B-D89E-451F-846C-F46100873CFD}" type="presParOf" srcId="{9CAF323B-E479-46DE-8E9D-34A2E6570854}" destId="{0DC0D49D-E76D-4A89-B4DF-83E1F33A479D}" srcOrd="0" destOrd="0" presId="urn:microsoft.com/office/officeart/2005/8/layout/hierarchy3"/>
    <dgm:cxn modelId="{D6248B65-0081-4DB8-8B12-02B5FD507243}" type="presParOf" srcId="{9CAF323B-E479-46DE-8E9D-34A2E6570854}" destId="{41316BC1-31B7-41B5-98F2-4E29D16F1BC5}" srcOrd="1" destOrd="0" presId="urn:microsoft.com/office/officeart/2005/8/layout/hierarchy3"/>
    <dgm:cxn modelId="{3927BA87-0B9E-490D-B7ED-ED3FD6EEE150}" type="presParOf" srcId="{C770D000-9423-472B-95EE-ECA5D5BFF769}" destId="{4D079278-F29F-409A-8579-DBC1751A75EA}"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9564EF-E4B9-4E76-A1B0-4D9C043A9633}"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US"/>
        </a:p>
      </dgm:t>
    </dgm:pt>
    <dgm:pt modelId="{88D9A028-2ACC-4039-AB39-2D83E0F748DE}">
      <dgm:prSet custT="1"/>
      <dgm:spPr/>
      <dgm:t>
        <a:bodyPr/>
        <a:lstStyle/>
        <a:p>
          <a:pPr algn="ctr" rtl="0"/>
          <a:r>
            <a:rPr lang="en-US" sz="2400" b="0" i="0" u="sng" baseline="0" dirty="0"/>
            <a:t>First Phase (November)</a:t>
          </a:r>
        </a:p>
        <a:p>
          <a:pPr algn="l" rtl="0"/>
          <a:r>
            <a:rPr lang="en-US" sz="1400" b="1" i="0" baseline="0" dirty="0"/>
            <a:t>During the first phase of the Palestine Aid Project cycle , in collaboration with </a:t>
          </a:r>
          <a:r>
            <a:rPr lang="en-US" sz="1400" b="1" i="0" baseline="0" dirty="0" err="1"/>
            <a:t>Alamgir</a:t>
          </a:r>
          <a:r>
            <a:rPr lang="en-US" sz="1400" b="1" i="0" baseline="0" dirty="0"/>
            <a:t> Welfare Trust International and 70F Friends and Humanity, our significant contributions  included Blankets and Medical Supplies worth of Rs. 6,478,444/-. </a:t>
          </a:r>
        </a:p>
      </dgm:t>
    </dgm:pt>
    <dgm:pt modelId="{4D7ED7E2-ABE2-4C28-9D0F-82435118623A}" type="parTrans" cxnId="{2C612969-ED32-401A-8353-79B58176472A}">
      <dgm:prSet/>
      <dgm:spPr/>
      <dgm:t>
        <a:bodyPr/>
        <a:lstStyle/>
        <a:p>
          <a:endParaRPr lang="en-US"/>
        </a:p>
      </dgm:t>
    </dgm:pt>
    <dgm:pt modelId="{9B6A6867-DAD4-45B7-AAC7-9BCCF0BE8256}" type="sibTrans" cxnId="{2C612969-ED32-401A-8353-79B58176472A}">
      <dgm:prSet/>
      <dgm:spPr/>
      <dgm:t>
        <a:bodyPr/>
        <a:lstStyle/>
        <a:p>
          <a:endParaRPr lang="en-US"/>
        </a:p>
      </dgm:t>
    </dgm:pt>
    <dgm:pt modelId="{312DBA04-6F61-43E5-B94C-10B75912B51F}">
      <dgm:prSet custT="1"/>
      <dgm:spPr/>
      <dgm:t>
        <a:bodyPr/>
        <a:lstStyle/>
        <a:p>
          <a:pPr algn="ctr" rtl="0"/>
          <a:r>
            <a:rPr lang="en-US" sz="2400" b="0" i="0" u="sng" baseline="0" dirty="0"/>
            <a:t>Second Phase</a:t>
          </a:r>
        </a:p>
        <a:p>
          <a:pPr algn="ctr" rtl="0"/>
          <a:r>
            <a:rPr lang="en-US" sz="2400" b="0" i="0" u="sng" baseline="0" dirty="0"/>
            <a:t> (April)</a:t>
          </a:r>
        </a:p>
        <a:p>
          <a:pPr algn="l" rtl="0"/>
          <a:r>
            <a:rPr lang="en-US" sz="1400" b="1" dirty="0"/>
            <a:t>In the second phase of our donation </a:t>
          </a:r>
          <a:r>
            <a:rPr lang="en-US" sz="1400" b="1" dirty="0" err="1"/>
            <a:t>cycle,in</a:t>
          </a:r>
          <a:r>
            <a:rPr lang="en-US" sz="1400" b="1" dirty="0"/>
            <a:t> collaboration with 70F Friends of Humanity, we focused on food security and donated Rice and Ready-made Food worth of Rs. 2,000,000/-</a:t>
          </a:r>
          <a:endParaRPr lang="en-US" sz="1400" b="1" u="sng" dirty="0"/>
        </a:p>
        <a:p>
          <a:pPr algn="l" rtl="0"/>
          <a:endParaRPr lang="en-US" sz="1400" dirty="0"/>
        </a:p>
      </dgm:t>
    </dgm:pt>
    <dgm:pt modelId="{8C2A8C0D-0D17-4688-A9DC-96D981A45EEA}" type="parTrans" cxnId="{942A4D3E-79B5-4214-A016-53D45F29FFDC}">
      <dgm:prSet/>
      <dgm:spPr/>
      <dgm:t>
        <a:bodyPr/>
        <a:lstStyle/>
        <a:p>
          <a:endParaRPr lang="en-US"/>
        </a:p>
      </dgm:t>
    </dgm:pt>
    <dgm:pt modelId="{93E052C7-1239-43ED-84E6-F0C7AFE61D53}" type="sibTrans" cxnId="{942A4D3E-79B5-4214-A016-53D45F29FFDC}">
      <dgm:prSet/>
      <dgm:spPr/>
      <dgm:t>
        <a:bodyPr/>
        <a:lstStyle/>
        <a:p>
          <a:endParaRPr lang="en-US"/>
        </a:p>
      </dgm:t>
    </dgm:pt>
    <dgm:pt modelId="{71D97894-E650-494A-98D6-476791445108}">
      <dgm:prSet custT="1"/>
      <dgm:spPr/>
      <dgm:t>
        <a:bodyPr/>
        <a:lstStyle/>
        <a:p>
          <a:pPr algn="ctr" rtl="0"/>
          <a:r>
            <a:rPr lang="en-US" sz="2400" b="0" i="0" u="sng" baseline="0" dirty="0"/>
            <a:t>Third Phase (June)</a:t>
          </a:r>
        </a:p>
        <a:p>
          <a:pPr algn="l" rtl="0"/>
          <a:r>
            <a:rPr lang="en-US" sz="1400" b="1" dirty="0"/>
            <a:t>In partnership with 70-F Friends of Humanity and </a:t>
          </a:r>
          <a:r>
            <a:rPr lang="en-US" sz="1400" b="1" dirty="0" err="1"/>
            <a:t>Idara</a:t>
          </a:r>
          <a:r>
            <a:rPr lang="en-US" sz="1400" b="1" dirty="0"/>
            <a:t>-e-</a:t>
          </a:r>
          <a:r>
            <a:rPr lang="en-US" sz="1400" b="1" dirty="0" err="1"/>
            <a:t>Akhwan</a:t>
          </a:r>
          <a:r>
            <a:rPr lang="en-US" sz="1400" b="1" dirty="0"/>
            <a:t>-us-Sadat </a:t>
          </a:r>
          <a:r>
            <a:rPr lang="en-US" sz="1400" b="1" dirty="0" err="1"/>
            <a:t>Gulaothvi</a:t>
          </a:r>
          <a:r>
            <a:rPr lang="en-US" sz="1400" b="1" dirty="0"/>
            <a:t>, the third phase  involved  a diverse range of donations amounting to Rs. 2,200,666/- including 3052 packets of ready-made food , 46 packets of 250gm and 108 packets of 1kg of wheat porridge, 1000 kg rice, 162 </a:t>
          </a:r>
          <a:r>
            <a:rPr lang="en-US" sz="1400" b="1" dirty="0" err="1"/>
            <a:t>abayas</a:t>
          </a:r>
          <a:r>
            <a:rPr lang="en-US" sz="1400" b="1" dirty="0"/>
            <a:t> , essential medicines and 150 footballs .</a:t>
          </a:r>
          <a:endParaRPr lang="en-US" sz="1400" b="1" u="sng" dirty="0"/>
        </a:p>
        <a:p>
          <a:pPr algn="ctr" rtl="0"/>
          <a:endParaRPr lang="en-US" sz="1400" dirty="0"/>
        </a:p>
      </dgm:t>
    </dgm:pt>
    <dgm:pt modelId="{FC22B197-1EF3-4208-AC0E-38FBED3EBE6A}" type="parTrans" cxnId="{AD6E0225-7CA2-40EE-B725-202587414A94}">
      <dgm:prSet/>
      <dgm:spPr/>
      <dgm:t>
        <a:bodyPr/>
        <a:lstStyle/>
        <a:p>
          <a:endParaRPr lang="en-US"/>
        </a:p>
      </dgm:t>
    </dgm:pt>
    <dgm:pt modelId="{1E6CCC6F-D533-424D-8380-2A8600381502}" type="sibTrans" cxnId="{AD6E0225-7CA2-40EE-B725-202587414A94}">
      <dgm:prSet/>
      <dgm:spPr/>
      <dgm:t>
        <a:bodyPr/>
        <a:lstStyle/>
        <a:p>
          <a:endParaRPr lang="en-US"/>
        </a:p>
      </dgm:t>
    </dgm:pt>
    <dgm:pt modelId="{4DD956CA-383A-4039-A274-755B59F64DAE}">
      <dgm:prSet custT="1"/>
      <dgm:spPr/>
      <dgm:t>
        <a:bodyPr/>
        <a:lstStyle/>
        <a:p>
          <a:pPr algn="ctr"/>
          <a:r>
            <a:rPr lang="en-US" sz="2400" b="0" i="0" u="sng" baseline="0" dirty="0"/>
            <a:t>QURBANI </a:t>
          </a:r>
        </a:p>
        <a:p>
          <a:pPr algn="l"/>
          <a:r>
            <a:rPr lang="en-US" sz="1400" b="1" dirty="0"/>
            <a:t>In celebration of </a:t>
          </a:r>
          <a:r>
            <a:rPr lang="en-US" sz="1400" b="1" dirty="0" err="1"/>
            <a:t>BakraEid</a:t>
          </a:r>
          <a:r>
            <a:rPr lang="en-US" sz="1400" b="1" dirty="0"/>
            <a:t>, conducted </a:t>
          </a:r>
          <a:r>
            <a:rPr lang="en-US" sz="1400" b="1" dirty="0" err="1"/>
            <a:t>qurbani</a:t>
          </a:r>
          <a:r>
            <a:rPr lang="en-US" sz="1400" b="1" dirty="0"/>
            <a:t>  in collaboration of Al-</a:t>
          </a:r>
          <a:r>
            <a:rPr lang="en-US" sz="1400" b="1" dirty="0" err="1"/>
            <a:t>Khidmat</a:t>
          </a:r>
          <a:r>
            <a:rPr lang="en-US" sz="1400" b="1" dirty="0"/>
            <a:t> Foundation, amounting to Rs.1,320,000/-, comprising 29 shares of cows and two goats. The </a:t>
          </a:r>
          <a:r>
            <a:rPr lang="en-US" sz="1400" b="1" dirty="0" err="1"/>
            <a:t>qurbani</a:t>
          </a:r>
          <a:r>
            <a:rPr lang="en-US" sz="1400" b="1" dirty="0"/>
            <a:t> meat will be cooked, packed in tin containers, and sent to our Gaza families. </a:t>
          </a:r>
        </a:p>
      </dgm:t>
    </dgm:pt>
    <dgm:pt modelId="{D984D766-1B37-4901-B280-7DED78FF8900}" type="parTrans" cxnId="{68CB4947-1792-4FDE-A31F-D3713915C001}">
      <dgm:prSet/>
      <dgm:spPr/>
      <dgm:t>
        <a:bodyPr/>
        <a:lstStyle/>
        <a:p>
          <a:endParaRPr lang="en-US"/>
        </a:p>
      </dgm:t>
    </dgm:pt>
    <dgm:pt modelId="{20A8BBD2-1522-4263-8550-9EA75F3B08E1}" type="sibTrans" cxnId="{68CB4947-1792-4FDE-A31F-D3713915C001}">
      <dgm:prSet/>
      <dgm:spPr/>
      <dgm:t>
        <a:bodyPr/>
        <a:lstStyle/>
        <a:p>
          <a:endParaRPr lang="en-US"/>
        </a:p>
      </dgm:t>
    </dgm:pt>
    <dgm:pt modelId="{42820EE6-7557-417B-BC9B-B90A9F818512}" type="pres">
      <dgm:prSet presAssocID="{4F9564EF-E4B9-4E76-A1B0-4D9C043A9633}" presName="Name0" presStyleCnt="0">
        <dgm:presLayoutVars>
          <dgm:dir/>
          <dgm:resizeHandles val="exact"/>
        </dgm:presLayoutVars>
      </dgm:prSet>
      <dgm:spPr/>
    </dgm:pt>
    <dgm:pt modelId="{F00C2005-B647-4677-9B7D-8852A059311D}" type="pres">
      <dgm:prSet presAssocID="{4F9564EF-E4B9-4E76-A1B0-4D9C043A9633}" presName="bkgdShp" presStyleLbl="alignAccFollowNode1" presStyleIdx="0" presStyleCnt="1"/>
      <dgm:spPr/>
    </dgm:pt>
    <dgm:pt modelId="{0B0A5F13-23F1-41AB-A2E7-CC0F337708F7}" type="pres">
      <dgm:prSet presAssocID="{4F9564EF-E4B9-4E76-A1B0-4D9C043A9633}" presName="linComp" presStyleCnt="0"/>
      <dgm:spPr/>
    </dgm:pt>
    <dgm:pt modelId="{9F1570E7-DBB2-4111-BD88-7EA6A16B1604}" type="pres">
      <dgm:prSet presAssocID="{88D9A028-2ACC-4039-AB39-2D83E0F748DE}" presName="compNode" presStyleCnt="0"/>
      <dgm:spPr/>
    </dgm:pt>
    <dgm:pt modelId="{204B0B4D-5036-47E5-A046-9FE8647D1C20}" type="pres">
      <dgm:prSet presAssocID="{88D9A028-2ACC-4039-AB39-2D83E0F748DE}" presName="node" presStyleLbl="node1" presStyleIdx="0" presStyleCnt="4" custScaleX="123465">
        <dgm:presLayoutVars>
          <dgm:bulletEnabled val="1"/>
        </dgm:presLayoutVars>
      </dgm:prSet>
      <dgm:spPr/>
    </dgm:pt>
    <dgm:pt modelId="{2490FDFF-C661-4A60-9C59-291CBD49EAA0}" type="pres">
      <dgm:prSet presAssocID="{88D9A028-2ACC-4039-AB39-2D83E0F748DE}" presName="invisiNode" presStyleLbl="node1" presStyleIdx="0" presStyleCnt="4"/>
      <dgm:spPr/>
    </dgm:pt>
    <dgm:pt modelId="{1B3D94A8-FA40-4F82-BE1A-BE1D519A0389}" type="pres">
      <dgm:prSet presAssocID="{88D9A028-2ACC-4039-AB39-2D83E0F748DE}" presName="imagNode" presStyleLbl="fgImgPlace1" presStyleIdx="0" presStyleCnt="4"/>
      <dgm:spPr>
        <a:blipFill rotWithShape="0">
          <a:blip xmlns:r="http://schemas.openxmlformats.org/officeDocument/2006/relationships" r:embed="rId1"/>
          <a:stretch>
            <a:fillRect/>
          </a:stretch>
        </a:blipFill>
      </dgm:spPr>
    </dgm:pt>
    <dgm:pt modelId="{A81639C8-1EE2-461A-A1D7-4A00E5B13668}" type="pres">
      <dgm:prSet presAssocID="{9B6A6867-DAD4-45B7-AAC7-9BCCF0BE8256}" presName="sibTrans" presStyleLbl="sibTrans2D1" presStyleIdx="0" presStyleCnt="0"/>
      <dgm:spPr/>
    </dgm:pt>
    <dgm:pt modelId="{18267F65-CF20-41A0-A8B8-1DBD6F162E49}" type="pres">
      <dgm:prSet presAssocID="{312DBA04-6F61-43E5-B94C-10B75912B51F}" presName="compNode" presStyleCnt="0"/>
      <dgm:spPr/>
    </dgm:pt>
    <dgm:pt modelId="{77288D6B-4FD1-42A2-B62B-6EBEDBF8E02D}" type="pres">
      <dgm:prSet presAssocID="{312DBA04-6F61-43E5-B94C-10B75912B51F}" presName="node" presStyleLbl="node1" presStyleIdx="1" presStyleCnt="4" custScaleX="117344">
        <dgm:presLayoutVars>
          <dgm:bulletEnabled val="1"/>
        </dgm:presLayoutVars>
      </dgm:prSet>
      <dgm:spPr/>
    </dgm:pt>
    <dgm:pt modelId="{61321F5F-328F-4291-8424-CDF8EAE63611}" type="pres">
      <dgm:prSet presAssocID="{312DBA04-6F61-43E5-B94C-10B75912B51F}" presName="invisiNode" presStyleLbl="node1" presStyleIdx="1" presStyleCnt="4"/>
      <dgm:spPr/>
    </dgm:pt>
    <dgm:pt modelId="{783D4509-4EA7-48FF-BCBB-0AD406EE7DDD}" type="pres">
      <dgm:prSet presAssocID="{312DBA04-6F61-43E5-B94C-10B75912B51F}" presName="imagNode" presStyleLbl="fgImgPlace1" presStyleIdx="1" presStyleCnt="4"/>
      <dgm:spPr>
        <a:blipFill rotWithShape="0">
          <a:blip xmlns:r="http://schemas.openxmlformats.org/officeDocument/2006/relationships" r:embed="rId2"/>
          <a:stretch>
            <a:fillRect/>
          </a:stretch>
        </a:blipFill>
      </dgm:spPr>
    </dgm:pt>
    <dgm:pt modelId="{4AD7A156-3A85-41A9-84B6-D75F1C99CF34}" type="pres">
      <dgm:prSet presAssocID="{93E052C7-1239-43ED-84E6-F0C7AFE61D53}" presName="sibTrans" presStyleLbl="sibTrans2D1" presStyleIdx="0" presStyleCnt="0"/>
      <dgm:spPr/>
    </dgm:pt>
    <dgm:pt modelId="{ACCB17A3-9A84-4618-9C20-F3DB90E04B19}" type="pres">
      <dgm:prSet presAssocID="{71D97894-E650-494A-98D6-476791445108}" presName="compNode" presStyleCnt="0"/>
      <dgm:spPr/>
    </dgm:pt>
    <dgm:pt modelId="{095C39B6-92CD-4A67-8947-8641D74BAAEA}" type="pres">
      <dgm:prSet presAssocID="{71D97894-E650-494A-98D6-476791445108}" presName="node" presStyleLbl="node1" presStyleIdx="2" presStyleCnt="4" custScaleX="148325" custLinFactNeighborX="-659">
        <dgm:presLayoutVars>
          <dgm:bulletEnabled val="1"/>
        </dgm:presLayoutVars>
      </dgm:prSet>
      <dgm:spPr/>
    </dgm:pt>
    <dgm:pt modelId="{2B9528B6-D804-48F0-8CB0-945EAC3E5ED8}" type="pres">
      <dgm:prSet presAssocID="{71D97894-E650-494A-98D6-476791445108}" presName="invisiNode" presStyleLbl="node1" presStyleIdx="2" presStyleCnt="4"/>
      <dgm:spPr/>
    </dgm:pt>
    <dgm:pt modelId="{2434213F-C772-4579-9F46-86171B71DE8F}" type="pres">
      <dgm:prSet presAssocID="{71D97894-E650-494A-98D6-476791445108}" presName="imagNode" presStyleLbl="fgImgPlace1" presStyleIdx="2" presStyleCnt="4" custScaleX="125181"/>
      <dgm:spPr>
        <a:blipFill rotWithShape="0">
          <a:blip xmlns:r="http://schemas.openxmlformats.org/officeDocument/2006/relationships" r:embed="rId3"/>
          <a:stretch>
            <a:fillRect/>
          </a:stretch>
        </a:blipFill>
      </dgm:spPr>
    </dgm:pt>
    <dgm:pt modelId="{2E8C99BA-058B-4E6A-8BFE-1D57F96EF4EC}" type="pres">
      <dgm:prSet presAssocID="{1E6CCC6F-D533-424D-8380-2A8600381502}" presName="sibTrans" presStyleLbl="sibTrans2D1" presStyleIdx="0" presStyleCnt="0"/>
      <dgm:spPr/>
    </dgm:pt>
    <dgm:pt modelId="{4B54CA30-43F0-4F51-903E-0B633C7DB98A}" type="pres">
      <dgm:prSet presAssocID="{4DD956CA-383A-4039-A274-755B59F64DAE}" presName="compNode" presStyleCnt="0"/>
      <dgm:spPr/>
    </dgm:pt>
    <dgm:pt modelId="{6176D620-46D8-4F82-89D2-E9B9B31EE407}" type="pres">
      <dgm:prSet presAssocID="{4DD956CA-383A-4039-A274-755B59F64DAE}" presName="node" presStyleLbl="node1" presStyleIdx="3" presStyleCnt="4" custScaleX="124566">
        <dgm:presLayoutVars>
          <dgm:bulletEnabled val="1"/>
        </dgm:presLayoutVars>
      </dgm:prSet>
      <dgm:spPr/>
    </dgm:pt>
    <dgm:pt modelId="{A2484CBC-D703-435E-8BE7-8CD51FCCA4F3}" type="pres">
      <dgm:prSet presAssocID="{4DD956CA-383A-4039-A274-755B59F64DAE}" presName="invisiNode" presStyleLbl="node1" presStyleIdx="3" presStyleCnt="4"/>
      <dgm:spPr/>
    </dgm:pt>
    <dgm:pt modelId="{C34B1432-B7E0-420D-A6A6-6942A2CB97A1}" type="pres">
      <dgm:prSet presAssocID="{4DD956CA-383A-4039-A274-755B59F64DAE}" presName="imagNode" presStyleLbl="fgImgPlace1" presStyleIdx="3" presStyleCnt="4" custScaleX="118065"/>
      <dgm:spPr>
        <a:blipFill rotWithShape="0">
          <a:blip xmlns:r="http://schemas.openxmlformats.org/officeDocument/2006/relationships" r:embed="rId4"/>
          <a:stretch>
            <a:fillRect/>
          </a:stretch>
        </a:blipFill>
      </dgm:spPr>
    </dgm:pt>
  </dgm:ptLst>
  <dgm:cxnLst>
    <dgm:cxn modelId="{CFECDD0D-7125-436A-8CC5-3A5A434AF992}" type="presOf" srcId="{88D9A028-2ACC-4039-AB39-2D83E0F748DE}" destId="{204B0B4D-5036-47E5-A046-9FE8647D1C20}" srcOrd="0" destOrd="0" presId="urn:microsoft.com/office/officeart/2005/8/layout/pList2"/>
    <dgm:cxn modelId="{AD6E0225-7CA2-40EE-B725-202587414A94}" srcId="{4F9564EF-E4B9-4E76-A1B0-4D9C043A9633}" destId="{71D97894-E650-494A-98D6-476791445108}" srcOrd="2" destOrd="0" parTransId="{FC22B197-1EF3-4208-AC0E-38FBED3EBE6A}" sibTransId="{1E6CCC6F-D533-424D-8380-2A8600381502}"/>
    <dgm:cxn modelId="{7A3DCF2D-7A28-4EC3-B379-7F2164625BDB}" type="presOf" srcId="{4DD956CA-383A-4039-A274-755B59F64DAE}" destId="{6176D620-46D8-4F82-89D2-E9B9B31EE407}" srcOrd="0" destOrd="0" presId="urn:microsoft.com/office/officeart/2005/8/layout/pList2"/>
    <dgm:cxn modelId="{A508E22E-42E0-4892-9E76-164C818D4395}" type="presOf" srcId="{1E6CCC6F-D533-424D-8380-2A8600381502}" destId="{2E8C99BA-058B-4E6A-8BFE-1D57F96EF4EC}" srcOrd="0" destOrd="0" presId="urn:microsoft.com/office/officeart/2005/8/layout/pList2"/>
    <dgm:cxn modelId="{E986F830-6281-45FA-B06B-7EDFC2B1963C}" type="presOf" srcId="{71D97894-E650-494A-98D6-476791445108}" destId="{095C39B6-92CD-4A67-8947-8641D74BAAEA}" srcOrd="0" destOrd="0" presId="urn:microsoft.com/office/officeart/2005/8/layout/pList2"/>
    <dgm:cxn modelId="{942A4D3E-79B5-4214-A016-53D45F29FFDC}" srcId="{4F9564EF-E4B9-4E76-A1B0-4D9C043A9633}" destId="{312DBA04-6F61-43E5-B94C-10B75912B51F}" srcOrd="1" destOrd="0" parTransId="{8C2A8C0D-0D17-4688-A9DC-96D981A45EEA}" sibTransId="{93E052C7-1239-43ED-84E6-F0C7AFE61D53}"/>
    <dgm:cxn modelId="{5D726E43-CB3A-4B34-A659-868CB05E18FE}" type="presOf" srcId="{9B6A6867-DAD4-45B7-AAC7-9BCCF0BE8256}" destId="{A81639C8-1EE2-461A-A1D7-4A00E5B13668}" srcOrd="0" destOrd="0" presId="urn:microsoft.com/office/officeart/2005/8/layout/pList2"/>
    <dgm:cxn modelId="{68CB4947-1792-4FDE-A31F-D3713915C001}" srcId="{4F9564EF-E4B9-4E76-A1B0-4D9C043A9633}" destId="{4DD956CA-383A-4039-A274-755B59F64DAE}" srcOrd="3" destOrd="0" parTransId="{D984D766-1B37-4901-B280-7DED78FF8900}" sibTransId="{20A8BBD2-1522-4263-8550-9EA75F3B08E1}"/>
    <dgm:cxn modelId="{2C612969-ED32-401A-8353-79B58176472A}" srcId="{4F9564EF-E4B9-4E76-A1B0-4D9C043A9633}" destId="{88D9A028-2ACC-4039-AB39-2D83E0F748DE}" srcOrd="0" destOrd="0" parTransId="{4D7ED7E2-ABE2-4C28-9D0F-82435118623A}" sibTransId="{9B6A6867-DAD4-45B7-AAC7-9BCCF0BE8256}"/>
    <dgm:cxn modelId="{D4972F80-0443-417E-8E94-3A8F08A8EB4D}" type="presOf" srcId="{312DBA04-6F61-43E5-B94C-10B75912B51F}" destId="{77288D6B-4FD1-42A2-B62B-6EBEDBF8E02D}" srcOrd="0" destOrd="0" presId="urn:microsoft.com/office/officeart/2005/8/layout/pList2"/>
    <dgm:cxn modelId="{75067B9A-C259-4765-8B71-D9538D19CEBE}" type="presOf" srcId="{4F9564EF-E4B9-4E76-A1B0-4D9C043A9633}" destId="{42820EE6-7557-417B-BC9B-B90A9F818512}" srcOrd="0" destOrd="0" presId="urn:microsoft.com/office/officeart/2005/8/layout/pList2"/>
    <dgm:cxn modelId="{DE972BE1-6396-4768-BB17-2FDC77A875DC}" type="presOf" srcId="{93E052C7-1239-43ED-84E6-F0C7AFE61D53}" destId="{4AD7A156-3A85-41A9-84B6-D75F1C99CF34}" srcOrd="0" destOrd="0" presId="urn:microsoft.com/office/officeart/2005/8/layout/pList2"/>
    <dgm:cxn modelId="{15DE638C-20B3-462C-9F36-B9C712266C1A}" type="presParOf" srcId="{42820EE6-7557-417B-BC9B-B90A9F818512}" destId="{F00C2005-B647-4677-9B7D-8852A059311D}" srcOrd="0" destOrd="0" presId="urn:microsoft.com/office/officeart/2005/8/layout/pList2"/>
    <dgm:cxn modelId="{D40E29CF-D7DF-44C2-984E-F1E242DBB24C}" type="presParOf" srcId="{42820EE6-7557-417B-BC9B-B90A9F818512}" destId="{0B0A5F13-23F1-41AB-A2E7-CC0F337708F7}" srcOrd="1" destOrd="0" presId="urn:microsoft.com/office/officeart/2005/8/layout/pList2"/>
    <dgm:cxn modelId="{A3B58A51-BF15-446F-AF51-B020CB5021B8}" type="presParOf" srcId="{0B0A5F13-23F1-41AB-A2E7-CC0F337708F7}" destId="{9F1570E7-DBB2-4111-BD88-7EA6A16B1604}" srcOrd="0" destOrd="0" presId="urn:microsoft.com/office/officeart/2005/8/layout/pList2"/>
    <dgm:cxn modelId="{38A5DAE5-D5D5-4BB6-94AA-8AA00D477B2D}" type="presParOf" srcId="{9F1570E7-DBB2-4111-BD88-7EA6A16B1604}" destId="{204B0B4D-5036-47E5-A046-9FE8647D1C20}" srcOrd="0" destOrd="0" presId="urn:microsoft.com/office/officeart/2005/8/layout/pList2"/>
    <dgm:cxn modelId="{C8340054-FC82-4E83-8513-F9A2054D9AC0}" type="presParOf" srcId="{9F1570E7-DBB2-4111-BD88-7EA6A16B1604}" destId="{2490FDFF-C661-4A60-9C59-291CBD49EAA0}" srcOrd="1" destOrd="0" presId="urn:microsoft.com/office/officeart/2005/8/layout/pList2"/>
    <dgm:cxn modelId="{BF1BA2F1-314B-4533-B102-59280CB0CB93}" type="presParOf" srcId="{9F1570E7-DBB2-4111-BD88-7EA6A16B1604}" destId="{1B3D94A8-FA40-4F82-BE1A-BE1D519A0389}" srcOrd="2" destOrd="0" presId="urn:microsoft.com/office/officeart/2005/8/layout/pList2"/>
    <dgm:cxn modelId="{704809FA-99EE-4122-853F-929CA86DC46D}" type="presParOf" srcId="{0B0A5F13-23F1-41AB-A2E7-CC0F337708F7}" destId="{A81639C8-1EE2-461A-A1D7-4A00E5B13668}" srcOrd="1" destOrd="0" presId="urn:microsoft.com/office/officeart/2005/8/layout/pList2"/>
    <dgm:cxn modelId="{3CC2AA0E-F57B-488E-8376-24DC0967A9E1}" type="presParOf" srcId="{0B0A5F13-23F1-41AB-A2E7-CC0F337708F7}" destId="{18267F65-CF20-41A0-A8B8-1DBD6F162E49}" srcOrd="2" destOrd="0" presId="urn:microsoft.com/office/officeart/2005/8/layout/pList2"/>
    <dgm:cxn modelId="{15BAA67C-C610-4EAF-808A-C284DCB47FDE}" type="presParOf" srcId="{18267F65-CF20-41A0-A8B8-1DBD6F162E49}" destId="{77288D6B-4FD1-42A2-B62B-6EBEDBF8E02D}" srcOrd="0" destOrd="0" presId="urn:microsoft.com/office/officeart/2005/8/layout/pList2"/>
    <dgm:cxn modelId="{6826D184-F60A-4B26-B40A-029ECC8035C8}" type="presParOf" srcId="{18267F65-CF20-41A0-A8B8-1DBD6F162E49}" destId="{61321F5F-328F-4291-8424-CDF8EAE63611}" srcOrd="1" destOrd="0" presId="urn:microsoft.com/office/officeart/2005/8/layout/pList2"/>
    <dgm:cxn modelId="{69B39067-C959-44F9-9BF3-8AEE9AC4EB9F}" type="presParOf" srcId="{18267F65-CF20-41A0-A8B8-1DBD6F162E49}" destId="{783D4509-4EA7-48FF-BCBB-0AD406EE7DDD}" srcOrd="2" destOrd="0" presId="urn:microsoft.com/office/officeart/2005/8/layout/pList2"/>
    <dgm:cxn modelId="{36275A7C-277B-4FF2-8023-C28792477A35}" type="presParOf" srcId="{0B0A5F13-23F1-41AB-A2E7-CC0F337708F7}" destId="{4AD7A156-3A85-41A9-84B6-D75F1C99CF34}" srcOrd="3" destOrd="0" presId="urn:microsoft.com/office/officeart/2005/8/layout/pList2"/>
    <dgm:cxn modelId="{59841ACF-E532-4E34-A80B-6E686D290B82}" type="presParOf" srcId="{0B0A5F13-23F1-41AB-A2E7-CC0F337708F7}" destId="{ACCB17A3-9A84-4618-9C20-F3DB90E04B19}" srcOrd="4" destOrd="0" presId="urn:microsoft.com/office/officeart/2005/8/layout/pList2"/>
    <dgm:cxn modelId="{D38581EC-82D6-400A-AB1A-3F64D5465AA1}" type="presParOf" srcId="{ACCB17A3-9A84-4618-9C20-F3DB90E04B19}" destId="{095C39B6-92CD-4A67-8947-8641D74BAAEA}" srcOrd="0" destOrd="0" presId="urn:microsoft.com/office/officeart/2005/8/layout/pList2"/>
    <dgm:cxn modelId="{306F13DD-1763-4024-81D1-757218116E8E}" type="presParOf" srcId="{ACCB17A3-9A84-4618-9C20-F3DB90E04B19}" destId="{2B9528B6-D804-48F0-8CB0-945EAC3E5ED8}" srcOrd="1" destOrd="0" presId="urn:microsoft.com/office/officeart/2005/8/layout/pList2"/>
    <dgm:cxn modelId="{843773EB-8008-431F-A8E9-C1FD3B85BABE}" type="presParOf" srcId="{ACCB17A3-9A84-4618-9C20-F3DB90E04B19}" destId="{2434213F-C772-4579-9F46-86171B71DE8F}" srcOrd="2" destOrd="0" presId="urn:microsoft.com/office/officeart/2005/8/layout/pList2"/>
    <dgm:cxn modelId="{8B94204B-BD8D-4DF5-8762-FCD46007D4A0}" type="presParOf" srcId="{0B0A5F13-23F1-41AB-A2E7-CC0F337708F7}" destId="{2E8C99BA-058B-4E6A-8BFE-1D57F96EF4EC}" srcOrd="5" destOrd="0" presId="urn:microsoft.com/office/officeart/2005/8/layout/pList2"/>
    <dgm:cxn modelId="{14D5C280-F738-411B-9952-22CC2B39274F}" type="presParOf" srcId="{0B0A5F13-23F1-41AB-A2E7-CC0F337708F7}" destId="{4B54CA30-43F0-4F51-903E-0B633C7DB98A}" srcOrd="6" destOrd="0" presId="urn:microsoft.com/office/officeart/2005/8/layout/pList2"/>
    <dgm:cxn modelId="{0566F33C-6304-4175-8542-5F1E603AB7DA}" type="presParOf" srcId="{4B54CA30-43F0-4F51-903E-0B633C7DB98A}" destId="{6176D620-46D8-4F82-89D2-E9B9B31EE407}" srcOrd="0" destOrd="0" presId="urn:microsoft.com/office/officeart/2005/8/layout/pList2"/>
    <dgm:cxn modelId="{84E30FA8-22C7-40C9-A135-7028FDFF2118}" type="presParOf" srcId="{4B54CA30-43F0-4F51-903E-0B633C7DB98A}" destId="{A2484CBC-D703-435E-8BE7-8CD51FCCA4F3}" srcOrd="1" destOrd="0" presId="urn:microsoft.com/office/officeart/2005/8/layout/pList2"/>
    <dgm:cxn modelId="{8EB9C989-81F9-4E56-B0AD-DEDA05B65E8E}" type="presParOf" srcId="{4B54CA30-43F0-4F51-903E-0B633C7DB98A}" destId="{C34B1432-B7E0-420D-A6A6-6942A2CB97A1}"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ED2C1D-CD7D-41A2-9981-157FFC6699C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A849B64-B995-434A-8790-52C1F71796F8}">
      <dgm:prSet/>
      <dgm:spPr/>
      <dgm:t>
        <a:bodyPr/>
        <a:lstStyle/>
        <a:p>
          <a:pPr rtl="0"/>
          <a:r>
            <a:rPr lang="en-US" b="1" u="sng" dirty="0"/>
            <a:t>RAMADAN PROJECT </a:t>
          </a:r>
        </a:p>
      </dgm:t>
    </dgm:pt>
    <dgm:pt modelId="{7FBBFBC7-2A82-441F-B553-46C6586EBCA0}" type="parTrans" cxnId="{9F49D233-BBF9-441B-A9EC-FD5290C90338}">
      <dgm:prSet/>
      <dgm:spPr/>
      <dgm:t>
        <a:bodyPr/>
        <a:lstStyle/>
        <a:p>
          <a:endParaRPr lang="en-US"/>
        </a:p>
      </dgm:t>
    </dgm:pt>
    <dgm:pt modelId="{00F5F82C-C6F5-4BAB-B7B5-806279B50A80}" type="sibTrans" cxnId="{9F49D233-BBF9-441B-A9EC-FD5290C90338}">
      <dgm:prSet/>
      <dgm:spPr/>
      <dgm:t>
        <a:bodyPr/>
        <a:lstStyle/>
        <a:p>
          <a:endParaRPr lang="en-US"/>
        </a:p>
      </dgm:t>
    </dgm:pt>
    <dgm:pt modelId="{5A6DEC1B-AC0E-4B8E-938F-9FEE05F0B89B}" type="pres">
      <dgm:prSet presAssocID="{F3ED2C1D-CD7D-41A2-9981-157FFC6699C0}" presName="Name0" presStyleCnt="0">
        <dgm:presLayoutVars>
          <dgm:dir/>
          <dgm:animLvl val="lvl"/>
          <dgm:resizeHandles val="exact"/>
        </dgm:presLayoutVars>
      </dgm:prSet>
      <dgm:spPr/>
    </dgm:pt>
    <dgm:pt modelId="{ACD6C66F-6E53-4659-A9DE-0F75131C33BA}" type="pres">
      <dgm:prSet presAssocID="{FA849B64-B995-434A-8790-52C1F71796F8}" presName="linNode" presStyleCnt="0"/>
      <dgm:spPr/>
    </dgm:pt>
    <dgm:pt modelId="{F53AE4FC-375B-4CC1-9C29-A8B3D9FDAE0F}" type="pres">
      <dgm:prSet presAssocID="{FA849B64-B995-434A-8790-52C1F71796F8}" presName="parentText" presStyleLbl="node1" presStyleIdx="0" presStyleCnt="1" custScaleX="180872">
        <dgm:presLayoutVars>
          <dgm:chMax val="1"/>
          <dgm:bulletEnabled val="1"/>
        </dgm:presLayoutVars>
      </dgm:prSet>
      <dgm:spPr/>
    </dgm:pt>
  </dgm:ptLst>
  <dgm:cxnLst>
    <dgm:cxn modelId="{9F49D233-BBF9-441B-A9EC-FD5290C90338}" srcId="{F3ED2C1D-CD7D-41A2-9981-157FFC6699C0}" destId="{FA849B64-B995-434A-8790-52C1F71796F8}" srcOrd="0" destOrd="0" parTransId="{7FBBFBC7-2A82-441F-B553-46C6586EBCA0}" sibTransId="{00F5F82C-C6F5-4BAB-B7B5-806279B50A80}"/>
    <dgm:cxn modelId="{C73A6751-4199-4D4E-BC5E-AA9DFDB88FB4}" type="presOf" srcId="{FA849B64-B995-434A-8790-52C1F71796F8}" destId="{F53AE4FC-375B-4CC1-9C29-A8B3D9FDAE0F}" srcOrd="0" destOrd="0" presId="urn:microsoft.com/office/officeart/2005/8/layout/vList5"/>
    <dgm:cxn modelId="{EEC958C3-C4CA-458D-B639-A40B043C7101}" type="presOf" srcId="{F3ED2C1D-CD7D-41A2-9981-157FFC6699C0}" destId="{5A6DEC1B-AC0E-4B8E-938F-9FEE05F0B89B}" srcOrd="0" destOrd="0" presId="urn:microsoft.com/office/officeart/2005/8/layout/vList5"/>
    <dgm:cxn modelId="{F40C538A-606A-4F55-AA05-FE410637885D}" type="presParOf" srcId="{5A6DEC1B-AC0E-4B8E-938F-9FEE05F0B89B}" destId="{ACD6C66F-6E53-4659-A9DE-0F75131C33BA}" srcOrd="0" destOrd="0" presId="urn:microsoft.com/office/officeart/2005/8/layout/vList5"/>
    <dgm:cxn modelId="{15410428-C9A0-40E1-B8EF-92175A5E038B}" type="presParOf" srcId="{ACD6C66F-6E53-4659-A9DE-0F75131C33BA}" destId="{F53AE4FC-375B-4CC1-9C29-A8B3D9FDAE0F}"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D730F-AFF7-432C-98F4-F6650554629B}">
      <dsp:nvSpPr>
        <dsp:cNvPr id="0" name=""/>
        <dsp:cNvSpPr/>
      </dsp:nvSpPr>
      <dsp:spPr>
        <a:xfrm>
          <a:off x="1807368" y="1190"/>
          <a:ext cx="6443662" cy="322183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73660" rIns="110490" bIns="73660" numCol="1" spcCol="1270" anchor="ctr" anchorCtr="0">
          <a:noAutofit/>
        </a:bodyPr>
        <a:lstStyle/>
        <a:p>
          <a:pPr marL="0" lvl="0" indent="0" algn="ctr" defTabSz="2578100" rtl="0">
            <a:lnSpc>
              <a:spcPct val="90000"/>
            </a:lnSpc>
            <a:spcBef>
              <a:spcPct val="0"/>
            </a:spcBef>
            <a:spcAft>
              <a:spcPct val="35000"/>
            </a:spcAft>
            <a:buNone/>
          </a:pPr>
          <a:r>
            <a:rPr lang="en-US" sz="5800" u="sng" kern="1200" baseline="0" dirty="0"/>
            <a:t>ACHIEVEMENTS </a:t>
          </a:r>
          <a:br>
            <a:rPr lang="en-US" sz="5800" u="sng" kern="1200" baseline="0" dirty="0"/>
          </a:br>
          <a:r>
            <a:rPr lang="en-US" sz="5800" u="sng" kern="1200" baseline="0" dirty="0"/>
            <a:t>OF </a:t>
          </a:r>
          <a:br>
            <a:rPr lang="en-US" sz="5800" u="sng" kern="1200" baseline="0" dirty="0"/>
          </a:br>
          <a:r>
            <a:rPr lang="en-US" sz="5800" u="sng" kern="1200" baseline="0" dirty="0"/>
            <a:t>SYED FOUNDATION:</a:t>
          </a:r>
        </a:p>
      </dsp:txBody>
      <dsp:txXfrm>
        <a:off x="1901732" y="95554"/>
        <a:ext cx="6254934" cy="30331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13C6D-E97F-408D-81EE-91C5E340CFD4}">
      <dsp:nvSpPr>
        <dsp:cNvPr id="0" name=""/>
        <dsp:cNvSpPr/>
      </dsp:nvSpPr>
      <dsp:spPr>
        <a:xfrm>
          <a:off x="0" y="26371"/>
          <a:ext cx="10192512" cy="1887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1" i="1" kern="1200" baseline="0" dirty="0"/>
            <a:t>Prophet Muhammad (</a:t>
          </a:r>
          <a:r>
            <a:rPr lang="en-US" sz="2800" b="1" i="1" kern="1200" baseline="0" dirty="0" err="1"/>
            <a:t>SallallahuAlaihiWasallam</a:t>
          </a:r>
          <a:r>
            <a:rPr lang="en-US" sz="2800" b="1" i="1" kern="1200" baseline="0" dirty="0"/>
            <a:t>) Said:</a:t>
          </a:r>
          <a:br>
            <a:rPr lang="en-US" sz="2800" b="1" i="1" kern="1200" baseline="0" dirty="0"/>
          </a:br>
          <a:r>
            <a:rPr lang="en-US" sz="2800" b="1" i="1" kern="1200" baseline="0" dirty="0"/>
            <a:t> “</a:t>
          </a:r>
          <a:r>
            <a:rPr lang="en-US" sz="2800" b="1" i="1" kern="1200" baseline="0" dirty="0" err="1"/>
            <a:t>Sadaqah</a:t>
          </a:r>
          <a:r>
            <a:rPr lang="en-US" sz="2800" b="1" i="1" kern="1200" baseline="0" dirty="0"/>
            <a:t> wipes out sins like water extinguishes fire.” – [</a:t>
          </a:r>
          <a:r>
            <a:rPr lang="en-US" sz="2800" b="1" i="1" kern="1200" baseline="0" dirty="0" err="1"/>
            <a:t>Tirmidhi</a:t>
          </a:r>
          <a:r>
            <a:rPr lang="en-US" sz="2800" b="1" i="1" kern="1200" baseline="0" dirty="0"/>
            <a:t>]</a:t>
          </a:r>
          <a:br>
            <a:rPr lang="en-US" sz="2800" kern="1200" baseline="0" dirty="0"/>
          </a:br>
          <a:endParaRPr lang="en-US" sz="2800" kern="1200" baseline="0" dirty="0"/>
        </a:p>
      </dsp:txBody>
      <dsp:txXfrm>
        <a:off x="92153" y="118524"/>
        <a:ext cx="10008206" cy="17034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C0D49D-E76D-4A89-B4DF-83E1F33A479D}">
      <dsp:nvSpPr>
        <dsp:cNvPr id="0" name=""/>
        <dsp:cNvSpPr/>
      </dsp:nvSpPr>
      <dsp:spPr>
        <a:xfrm>
          <a:off x="0" y="389731"/>
          <a:ext cx="10058399" cy="50291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rtl="0">
            <a:lnSpc>
              <a:spcPct val="90000"/>
            </a:lnSpc>
            <a:spcBef>
              <a:spcPct val="0"/>
            </a:spcBef>
            <a:spcAft>
              <a:spcPct val="35000"/>
            </a:spcAft>
            <a:buNone/>
          </a:pPr>
          <a:r>
            <a:rPr lang="en-US" sz="6500" b="1" u="sng" kern="1200" baseline="0" dirty="0"/>
            <a:t>HUMANITARIAN AID TO GAZA</a:t>
          </a:r>
        </a:p>
        <a:p>
          <a:pPr marL="0" lvl="0" indent="0" algn="ctr" defTabSz="2889250" rtl="0">
            <a:lnSpc>
              <a:spcPct val="90000"/>
            </a:lnSpc>
            <a:spcBef>
              <a:spcPct val="0"/>
            </a:spcBef>
            <a:spcAft>
              <a:spcPct val="35000"/>
            </a:spcAft>
            <a:buNone/>
          </a:pPr>
          <a:r>
            <a:rPr lang="en-US" sz="6500" b="1" u="sng" kern="1200" baseline="0" dirty="0"/>
            <a:t>TOTAL DONATION: RS.11,999,110/-</a:t>
          </a:r>
        </a:p>
      </dsp:txBody>
      <dsp:txXfrm>
        <a:off x="147300" y="537031"/>
        <a:ext cx="9763799" cy="47345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C2005-B647-4677-9B7D-8852A059311D}">
      <dsp:nvSpPr>
        <dsp:cNvPr id="0" name=""/>
        <dsp:cNvSpPr/>
      </dsp:nvSpPr>
      <dsp:spPr>
        <a:xfrm>
          <a:off x="0" y="0"/>
          <a:ext cx="11645900" cy="2562148"/>
        </a:xfrm>
        <a:prstGeom prst="roundRect">
          <a:avLst>
            <a:gd name="adj" fmla="val 1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3D94A8-FA40-4F82-BE1A-BE1D519A0389}">
      <dsp:nvSpPr>
        <dsp:cNvPr id="0" name=""/>
        <dsp:cNvSpPr/>
      </dsp:nvSpPr>
      <dsp:spPr>
        <a:xfrm>
          <a:off x="588084" y="341619"/>
          <a:ext cx="2012500" cy="1878909"/>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4B0B4D-5036-47E5-A046-9FE8647D1C20}">
      <dsp:nvSpPr>
        <dsp:cNvPr id="0" name=""/>
        <dsp:cNvSpPr/>
      </dsp:nvSpPr>
      <dsp:spPr>
        <a:xfrm rot="10800000">
          <a:off x="351968" y="2562148"/>
          <a:ext cx="2484733" cy="3131515"/>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rtl="0">
            <a:lnSpc>
              <a:spcPct val="90000"/>
            </a:lnSpc>
            <a:spcBef>
              <a:spcPct val="0"/>
            </a:spcBef>
            <a:spcAft>
              <a:spcPct val="35000"/>
            </a:spcAft>
            <a:buNone/>
          </a:pPr>
          <a:r>
            <a:rPr lang="en-US" sz="2400" b="0" i="0" u="sng" kern="1200" baseline="0" dirty="0"/>
            <a:t>First Phase (November)</a:t>
          </a:r>
        </a:p>
        <a:p>
          <a:pPr marL="0" lvl="0" indent="0" algn="l" defTabSz="1066800" rtl="0">
            <a:lnSpc>
              <a:spcPct val="90000"/>
            </a:lnSpc>
            <a:spcBef>
              <a:spcPct val="0"/>
            </a:spcBef>
            <a:spcAft>
              <a:spcPct val="35000"/>
            </a:spcAft>
            <a:buNone/>
          </a:pPr>
          <a:r>
            <a:rPr lang="en-US" sz="1400" b="1" i="0" kern="1200" baseline="0" dirty="0"/>
            <a:t>During the first phase of the Palestine Aid Project cycle , in collaboration with </a:t>
          </a:r>
          <a:r>
            <a:rPr lang="en-US" sz="1400" b="1" i="0" kern="1200" baseline="0" dirty="0" err="1"/>
            <a:t>Alamgir</a:t>
          </a:r>
          <a:r>
            <a:rPr lang="en-US" sz="1400" b="1" i="0" kern="1200" baseline="0" dirty="0"/>
            <a:t> Welfare Trust International and 70F Friends and Humanity, our significant contributions  included Blankets and Medical Supplies worth of Rs. 6,478,444/-. </a:t>
          </a:r>
        </a:p>
      </dsp:txBody>
      <dsp:txXfrm rot="10800000">
        <a:off x="428382" y="2562148"/>
        <a:ext cx="2331905" cy="3055101"/>
      </dsp:txXfrm>
    </dsp:sp>
    <dsp:sp modelId="{783D4509-4EA7-48FF-BCBB-0AD406EE7DDD}">
      <dsp:nvSpPr>
        <dsp:cNvPr id="0" name=""/>
        <dsp:cNvSpPr/>
      </dsp:nvSpPr>
      <dsp:spPr>
        <a:xfrm>
          <a:off x="3212475" y="341619"/>
          <a:ext cx="2012500" cy="1878909"/>
        </a:xfrm>
        <a:prstGeom prst="roundRect">
          <a:avLst>
            <a:gd name="adj" fmla="val 10000"/>
          </a:avLst>
        </a:prstGeom>
        <a:blipFill rotWithShape="0">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288D6B-4FD1-42A2-B62B-6EBEDBF8E02D}">
      <dsp:nvSpPr>
        <dsp:cNvPr id="0" name=""/>
        <dsp:cNvSpPr/>
      </dsp:nvSpPr>
      <dsp:spPr>
        <a:xfrm rot="10800000">
          <a:off x="3037951" y="2562148"/>
          <a:ext cx="2361548" cy="3131515"/>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rtl="0">
            <a:lnSpc>
              <a:spcPct val="90000"/>
            </a:lnSpc>
            <a:spcBef>
              <a:spcPct val="0"/>
            </a:spcBef>
            <a:spcAft>
              <a:spcPct val="35000"/>
            </a:spcAft>
            <a:buNone/>
          </a:pPr>
          <a:r>
            <a:rPr lang="en-US" sz="2400" b="0" i="0" u="sng" kern="1200" baseline="0" dirty="0"/>
            <a:t>Second Phase</a:t>
          </a:r>
        </a:p>
        <a:p>
          <a:pPr marL="0" lvl="0" indent="0" algn="ctr" defTabSz="1066800" rtl="0">
            <a:lnSpc>
              <a:spcPct val="90000"/>
            </a:lnSpc>
            <a:spcBef>
              <a:spcPct val="0"/>
            </a:spcBef>
            <a:spcAft>
              <a:spcPct val="35000"/>
            </a:spcAft>
            <a:buNone/>
          </a:pPr>
          <a:r>
            <a:rPr lang="en-US" sz="2400" b="0" i="0" u="sng" kern="1200" baseline="0" dirty="0"/>
            <a:t> (April)</a:t>
          </a:r>
        </a:p>
        <a:p>
          <a:pPr marL="0" lvl="0" indent="0" algn="l" defTabSz="1066800" rtl="0">
            <a:lnSpc>
              <a:spcPct val="90000"/>
            </a:lnSpc>
            <a:spcBef>
              <a:spcPct val="0"/>
            </a:spcBef>
            <a:spcAft>
              <a:spcPct val="35000"/>
            </a:spcAft>
            <a:buNone/>
          </a:pPr>
          <a:r>
            <a:rPr lang="en-US" sz="1400" b="1" kern="1200" dirty="0"/>
            <a:t>In the second phase of our donation </a:t>
          </a:r>
          <a:r>
            <a:rPr lang="en-US" sz="1400" b="1" kern="1200" dirty="0" err="1"/>
            <a:t>cycle,in</a:t>
          </a:r>
          <a:r>
            <a:rPr lang="en-US" sz="1400" b="1" kern="1200" dirty="0"/>
            <a:t> collaboration with 70F Friends of Humanity, we focused on food security and donated Rice and Ready-made Food worth of Rs. 2,000,000/-</a:t>
          </a:r>
          <a:endParaRPr lang="en-US" sz="1400" b="1" u="sng" kern="1200" dirty="0"/>
        </a:p>
        <a:p>
          <a:pPr marL="0" lvl="0" indent="0" algn="l" defTabSz="1066800" rtl="0">
            <a:lnSpc>
              <a:spcPct val="90000"/>
            </a:lnSpc>
            <a:spcBef>
              <a:spcPct val="0"/>
            </a:spcBef>
            <a:spcAft>
              <a:spcPct val="35000"/>
            </a:spcAft>
            <a:buNone/>
          </a:pPr>
          <a:endParaRPr lang="en-US" sz="1400" kern="1200" dirty="0"/>
        </a:p>
      </dsp:txBody>
      <dsp:txXfrm rot="10800000">
        <a:off x="3110577" y="2562148"/>
        <a:ext cx="2216296" cy="3058889"/>
      </dsp:txXfrm>
    </dsp:sp>
    <dsp:sp modelId="{2434213F-C772-4579-9F46-86171B71DE8F}">
      <dsp:nvSpPr>
        <dsp:cNvPr id="0" name=""/>
        <dsp:cNvSpPr/>
      </dsp:nvSpPr>
      <dsp:spPr>
        <a:xfrm>
          <a:off x="5833636" y="341619"/>
          <a:ext cx="2519267" cy="1878909"/>
        </a:xfrm>
        <a:prstGeom prst="roundRect">
          <a:avLst>
            <a:gd name="adj" fmla="val 10000"/>
          </a:avLst>
        </a:prstGeom>
        <a:blipFill rotWithShape="0">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5C39B6-92CD-4A67-8947-8641D74BAAEA}">
      <dsp:nvSpPr>
        <dsp:cNvPr id="0" name=""/>
        <dsp:cNvSpPr/>
      </dsp:nvSpPr>
      <dsp:spPr>
        <a:xfrm rot="10800000">
          <a:off x="5587487" y="2562148"/>
          <a:ext cx="2985040" cy="3131515"/>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rtl="0">
            <a:lnSpc>
              <a:spcPct val="90000"/>
            </a:lnSpc>
            <a:spcBef>
              <a:spcPct val="0"/>
            </a:spcBef>
            <a:spcAft>
              <a:spcPct val="35000"/>
            </a:spcAft>
            <a:buNone/>
          </a:pPr>
          <a:r>
            <a:rPr lang="en-US" sz="2400" b="0" i="0" u="sng" kern="1200" baseline="0" dirty="0"/>
            <a:t>Third Phase (June)</a:t>
          </a:r>
        </a:p>
        <a:p>
          <a:pPr marL="0" lvl="0" indent="0" algn="l" defTabSz="1066800" rtl="0">
            <a:lnSpc>
              <a:spcPct val="90000"/>
            </a:lnSpc>
            <a:spcBef>
              <a:spcPct val="0"/>
            </a:spcBef>
            <a:spcAft>
              <a:spcPct val="35000"/>
            </a:spcAft>
            <a:buNone/>
          </a:pPr>
          <a:r>
            <a:rPr lang="en-US" sz="1400" b="1" kern="1200" dirty="0"/>
            <a:t>In partnership with 70-F Friends of Humanity and </a:t>
          </a:r>
          <a:r>
            <a:rPr lang="en-US" sz="1400" b="1" kern="1200" dirty="0" err="1"/>
            <a:t>Idara</a:t>
          </a:r>
          <a:r>
            <a:rPr lang="en-US" sz="1400" b="1" kern="1200" dirty="0"/>
            <a:t>-e-</a:t>
          </a:r>
          <a:r>
            <a:rPr lang="en-US" sz="1400" b="1" kern="1200" dirty="0" err="1"/>
            <a:t>Akhwan</a:t>
          </a:r>
          <a:r>
            <a:rPr lang="en-US" sz="1400" b="1" kern="1200" dirty="0"/>
            <a:t>-us-Sadat </a:t>
          </a:r>
          <a:r>
            <a:rPr lang="en-US" sz="1400" b="1" kern="1200" dirty="0" err="1"/>
            <a:t>Gulaothvi</a:t>
          </a:r>
          <a:r>
            <a:rPr lang="en-US" sz="1400" b="1" kern="1200" dirty="0"/>
            <a:t>, the third phase  involved  a diverse range of donations amounting to Rs. 2,200,666/- including 3052 packets of ready-made food , 46 packets of 250gm and 108 packets of 1kg of wheat porridge, 1000 kg rice, 162 </a:t>
          </a:r>
          <a:r>
            <a:rPr lang="en-US" sz="1400" b="1" kern="1200" dirty="0" err="1"/>
            <a:t>abayas</a:t>
          </a:r>
          <a:r>
            <a:rPr lang="en-US" sz="1400" b="1" kern="1200" dirty="0"/>
            <a:t> , essential medicines and 150 footballs .</a:t>
          </a:r>
          <a:endParaRPr lang="en-US" sz="1400" b="1" u="sng" kern="1200" dirty="0"/>
        </a:p>
        <a:p>
          <a:pPr marL="0" lvl="0" indent="0" algn="ctr" defTabSz="1066800" rtl="0">
            <a:lnSpc>
              <a:spcPct val="90000"/>
            </a:lnSpc>
            <a:spcBef>
              <a:spcPct val="0"/>
            </a:spcBef>
            <a:spcAft>
              <a:spcPct val="35000"/>
            </a:spcAft>
            <a:buNone/>
          </a:pPr>
          <a:endParaRPr lang="en-US" sz="1400" kern="1200" dirty="0"/>
        </a:p>
      </dsp:txBody>
      <dsp:txXfrm rot="10800000">
        <a:off x="5679287" y="2562148"/>
        <a:ext cx="2801440" cy="3039715"/>
      </dsp:txXfrm>
    </dsp:sp>
    <dsp:sp modelId="{C34B1432-B7E0-420D-A6A6-6942A2CB97A1}">
      <dsp:nvSpPr>
        <dsp:cNvPr id="0" name=""/>
        <dsp:cNvSpPr/>
      </dsp:nvSpPr>
      <dsp:spPr>
        <a:xfrm>
          <a:off x="8852457" y="341619"/>
          <a:ext cx="2376058" cy="1878909"/>
        </a:xfrm>
        <a:prstGeom prst="roundRect">
          <a:avLst>
            <a:gd name="adj" fmla="val 10000"/>
          </a:avLst>
        </a:prstGeom>
        <a:blipFill rotWithShape="0">
          <a:blip xmlns:r="http://schemas.openxmlformats.org/officeDocument/2006/relationships" r:embed="rId4"/>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76D620-46D8-4F82-89D2-E9B9B31EE407}">
      <dsp:nvSpPr>
        <dsp:cNvPr id="0" name=""/>
        <dsp:cNvSpPr/>
      </dsp:nvSpPr>
      <dsp:spPr>
        <a:xfrm rot="10800000">
          <a:off x="8787040" y="2562148"/>
          <a:ext cx="2506891" cy="3131515"/>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0" i="0" u="sng" kern="1200" baseline="0" dirty="0"/>
            <a:t>QURBANI </a:t>
          </a:r>
        </a:p>
        <a:p>
          <a:pPr marL="0" lvl="0" indent="0" algn="l" defTabSz="1066800">
            <a:lnSpc>
              <a:spcPct val="90000"/>
            </a:lnSpc>
            <a:spcBef>
              <a:spcPct val="0"/>
            </a:spcBef>
            <a:spcAft>
              <a:spcPct val="35000"/>
            </a:spcAft>
            <a:buNone/>
          </a:pPr>
          <a:r>
            <a:rPr lang="en-US" sz="1400" b="1" kern="1200" dirty="0"/>
            <a:t>In celebration of </a:t>
          </a:r>
          <a:r>
            <a:rPr lang="en-US" sz="1400" b="1" kern="1200" dirty="0" err="1"/>
            <a:t>BakraEid</a:t>
          </a:r>
          <a:r>
            <a:rPr lang="en-US" sz="1400" b="1" kern="1200" dirty="0"/>
            <a:t>, conducted </a:t>
          </a:r>
          <a:r>
            <a:rPr lang="en-US" sz="1400" b="1" kern="1200" dirty="0" err="1"/>
            <a:t>qurbani</a:t>
          </a:r>
          <a:r>
            <a:rPr lang="en-US" sz="1400" b="1" kern="1200" dirty="0"/>
            <a:t>  in collaboration of Al-</a:t>
          </a:r>
          <a:r>
            <a:rPr lang="en-US" sz="1400" b="1" kern="1200" dirty="0" err="1"/>
            <a:t>Khidmat</a:t>
          </a:r>
          <a:r>
            <a:rPr lang="en-US" sz="1400" b="1" kern="1200" dirty="0"/>
            <a:t> Foundation, amounting to Rs.1,320,000/-, comprising 29 shares of cows and two goats. The </a:t>
          </a:r>
          <a:r>
            <a:rPr lang="en-US" sz="1400" b="1" kern="1200" dirty="0" err="1"/>
            <a:t>qurbani</a:t>
          </a:r>
          <a:r>
            <a:rPr lang="en-US" sz="1400" b="1" kern="1200" dirty="0"/>
            <a:t> meat will be cooked, packed in tin containers, and sent to our Gaza families. </a:t>
          </a:r>
        </a:p>
      </dsp:txBody>
      <dsp:txXfrm rot="10800000">
        <a:off x="8864136" y="2562148"/>
        <a:ext cx="2352699" cy="30544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AE4FC-375B-4CC1-9C29-A8B3D9FDAE0F}">
      <dsp:nvSpPr>
        <dsp:cNvPr id="0" name=""/>
        <dsp:cNvSpPr/>
      </dsp:nvSpPr>
      <dsp:spPr>
        <a:xfrm>
          <a:off x="1962902" y="0"/>
          <a:ext cx="7327410" cy="39014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rtl="0">
            <a:lnSpc>
              <a:spcPct val="90000"/>
            </a:lnSpc>
            <a:spcBef>
              <a:spcPct val="0"/>
            </a:spcBef>
            <a:spcAft>
              <a:spcPct val="35000"/>
            </a:spcAft>
            <a:buNone/>
          </a:pPr>
          <a:r>
            <a:rPr lang="en-US" sz="6400" b="1" u="sng" kern="1200" dirty="0"/>
            <a:t>RAMADAN PROJECT </a:t>
          </a:r>
        </a:p>
      </dsp:txBody>
      <dsp:txXfrm>
        <a:off x="2153355" y="190453"/>
        <a:ext cx="6946504" cy="352053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1C085F-3AFD-427F-90EB-5337E1ACA249}" type="datetimeFigureOut">
              <a:rPr lang="en-US" smtClean="0"/>
              <a:t>9/3/2024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544E49-BE85-4B39-AE4B-1070E5461C97}" type="slidenum">
              <a:rPr lang="en-US" smtClean="0"/>
              <a:t>‹#›</a:t>
            </a:fld>
            <a:endParaRPr lang="en-US"/>
          </a:p>
        </p:txBody>
      </p:sp>
    </p:spTree>
    <p:extLst>
      <p:ext uri="{BB962C8B-B14F-4D97-AF65-F5344CB8AC3E}">
        <p14:creationId xmlns:p14="http://schemas.microsoft.com/office/powerpoint/2010/main" val="3755883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35B874-018E-4B1C-8EA1-952B0C2155BF}"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9D267-5927-4627-89CC-DBCC4C3FC112}"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06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35B874-018E-4B1C-8EA1-952B0C2155BF}"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4060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35B874-018E-4B1C-8EA1-952B0C2155BF}"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9D267-5927-4627-89CC-DBCC4C3FC112}"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077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35B874-018E-4B1C-8EA1-952B0C2155BF}"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2862498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35B874-018E-4B1C-8EA1-952B0C2155BF}"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47587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35B874-018E-4B1C-8EA1-952B0C2155BF}"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1211950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335B874-018E-4B1C-8EA1-952B0C2155BF}" type="datetimeFigureOut">
              <a:rPr lang="en-US" smtClean="0"/>
              <a:pPr/>
              <a:t>9/3/2024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3795668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335B874-018E-4B1C-8EA1-952B0C2155BF}" type="datetimeFigureOut">
              <a:rPr lang="en-US" smtClean="0"/>
              <a:pPr/>
              <a:t>9/3/2024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3F9D267-5927-4627-89CC-DBCC4C3FC112}" type="slidenum">
              <a:rPr lang="en-US" smtClean="0"/>
              <a:pPr/>
              <a:t>‹#›</a:t>
            </a:fld>
            <a:endParaRPr lang="en-US"/>
          </a:p>
        </p:txBody>
      </p:sp>
    </p:spTree>
    <p:extLst>
      <p:ext uri="{BB962C8B-B14F-4D97-AF65-F5344CB8AC3E}">
        <p14:creationId xmlns:p14="http://schemas.microsoft.com/office/powerpoint/2010/main" val="3721810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35B874-018E-4B1C-8EA1-952B0C2155BF}"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1229516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35B874-018E-4B1C-8EA1-952B0C2155BF}"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1599420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35B874-018E-4B1C-8EA1-952B0C2155BF}"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9D267-5927-4627-89CC-DBCC4C3FC112}" type="slidenum">
              <a:rPr lang="en-US" smtClean="0"/>
              <a:pPr/>
              <a:t>‹#›</a:t>
            </a:fld>
            <a:endParaRPr lang="en-US"/>
          </a:p>
        </p:txBody>
      </p:sp>
    </p:spTree>
    <p:extLst>
      <p:ext uri="{BB962C8B-B14F-4D97-AF65-F5344CB8AC3E}">
        <p14:creationId xmlns:p14="http://schemas.microsoft.com/office/powerpoint/2010/main" val="2935444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335B874-018E-4B1C-8EA1-952B0C2155BF}" type="datetimeFigureOut">
              <a:rPr lang="en-US" smtClean="0"/>
              <a:pPr/>
              <a:t>9/3/2024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3F9D267-5927-4627-89CC-DBCC4C3FC112}"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82990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9.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8.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5.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59.jpeg"/><Relationship Id="rId4" Type="http://schemas.openxmlformats.org/officeDocument/2006/relationships/image" Target="../media/image58.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8.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8.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eg"/></Relationships>
</file>

<file path=ppt/slides/_rels/slide3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5.jpeg"/><Relationship Id="rId4" Type="http://schemas.openxmlformats.org/officeDocument/2006/relationships/image" Target="../media/image74.jpeg"/></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8.xml"/><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image" Target="../media/image82.jpeg"/><Relationship Id="rId4" Type="http://schemas.openxmlformats.org/officeDocument/2006/relationships/image" Target="../media/image81.jpeg"/></Relationships>
</file>

<file path=ppt/slides/_rels/slide3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639A8F-3423-4FAD-A7AF-7BE8B915E957}"/>
              </a:ext>
            </a:extLst>
          </p:cNvPr>
          <p:cNvSpPr/>
          <p:nvPr/>
        </p:nvSpPr>
        <p:spPr>
          <a:xfrm>
            <a:off x="1582802" y="1258628"/>
            <a:ext cx="8938409" cy="4524315"/>
          </a:xfrm>
          <a:prstGeom prst="rect">
            <a:avLst/>
          </a:prstGeom>
        </p:spPr>
        <p:txBody>
          <a:bodyPr wrap="none">
            <a:spAutoFit/>
          </a:bodyPr>
          <a:lstStyle/>
          <a:p>
            <a:r>
              <a:rPr lang="en-US" sz="9600" b="1" u="sng" dirty="0">
                <a:solidFill>
                  <a:schemeClr val="accent1">
                    <a:lumMod val="90000"/>
                    <a:lumOff val="10000"/>
                  </a:schemeClr>
                </a:solidFill>
              </a:rPr>
              <a:t>ANNUAL REPORT</a:t>
            </a:r>
          </a:p>
          <a:p>
            <a:pPr algn="ctr"/>
            <a:r>
              <a:rPr lang="en-US" sz="9600" b="1" dirty="0">
                <a:solidFill>
                  <a:schemeClr val="accent1">
                    <a:lumMod val="90000"/>
                    <a:lumOff val="10000"/>
                  </a:schemeClr>
                </a:solidFill>
              </a:rPr>
              <a:t>2023-2024</a:t>
            </a:r>
          </a:p>
          <a:p>
            <a:endParaRPr lang="en-US" sz="9600" dirty="0"/>
          </a:p>
        </p:txBody>
      </p:sp>
      <p:pic>
        <p:nvPicPr>
          <p:cNvPr id="3" name="Picture 2">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extLst>
      <p:ext uri="{BB962C8B-B14F-4D97-AF65-F5344CB8AC3E}">
        <p14:creationId xmlns:p14="http://schemas.microsoft.com/office/powerpoint/2010/main" val="690068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C654-9135-4A24-97DF-4ABBF76E1E56}"/>
              </a:ext>
            </a:extLst>
          </p:cNvPr>
          <p:cNvSpPr>
            <a:spLocks noGrp="1"/>
          </p:cNvSpPr>
          <p:nvPr>
            <p:ph type="title"/>
          </p:nvPr>
        </p:nvSpPr>
        <p:spPr>
          <a:xfrm>
            <a:off x="1097280" y="286603"/>
            <a:ext cx="10058400" cy="1450757"/>
          </a:xfrm>
        </p:spPr>
        <p:txBody>
          <a:bodyPr>
            <a:normAutofit/>
          </a:bodyPr>
          <a:lstStyle/>
          <a:p>
            <a:r>
              <a:rPr lang="en-US" sz="5400" b="1" u="sng" dirty="0">
                <a:solidFill>
                  <a:srgbClr val="00B050"/>
                </a:solidFill>
              </a:rPr>
              <a:t>INTRODUCTION:</a:t>
            </a:r>
          </a:p>
        </p:txBody>
      </p:sp>
      <p:sp>
        <p:nvSpPr>
          <p:cNvPr id="3" name="Content Placeholder 2">
            <a:extLst>
              <a:ext uri="{FF2B5EF4-FFF2-40B4-BE49-F238E27FC236}">
                <a16:creationId xmlns:a16="http://schemas.microsoft.com/office/drawing/2014/main" id="{2F82AF7E-4356-4914-876B-DC6958ADA87B}"/>
              </a:ext>
            </a:extLst>
          </p:cNvPr>
          <p:cNvSpPr>
            <a:spLocks noGrp="1"/>
          </p:cNvSpPr>
          <p:nvPr>
            <p:ph idx="1"/>
          </p:nvPr>
        </p:nvSpPr>
        <p:spPr/>
        <p:txBody>
          <a:bodyPr>
            <a:normAutofit/>
          </a:bodyPr>
          <a:lstStyle/>
          <a:p>
            <a:pPr algn="just">
              <a:lnSpc>
                <a:spcPct val="200000"/>
              </a:lnSpc>
            </a:pPr>
            <a:r>
              <a:rPr lang="en-US" b="1" dirty="0">
                <a:solidFill>
                  <a:srgbClr val="0070C0"/>
                </a:solidFill>
                <a:cs typeface="Times New Roman" panose="02020603050405020304" pitchFamily="18" charset="0"/>
              </a:rPr>
              <a:t>Syed Foundation is registered trust which has approval of a Non-Profit Organization with Income Tax Authorities u/s 2(36) of the Income Tax Ordinance, 2001. It also registered in FBR as a nonprofit organization and the license is renewed every year. It is working on Donations, </a:t>
            </a:r>
            <a:r>
              <a:rPr lang="en-US" b="1" dirty="0" err="1">
                <a:solidFill>
                  <a:srgbClr val="0070C0"/>
                </a:solidFill>
                <a:cs typeface="Times New Roman" panose="02020603050405020304" pitchFamily="18" charset="0"/>
              </a:rPr>
              <a:t>Sadqat</a:t>
            </a:r>
            <a:r>
              <a:rPr lang="en-US" b="1" dirty="0">
                <a:solidFill>
                  <a:srgbClr val="0070C0"/>
                </a:solidFill>
                <a:cs typeface="Times New Roman" panose="02020603050405020304" pitchFamily="18" charset="0"/>
              </a:rPr>
              <a:t>, Zakat and Lilah. Since its formation, in 2017, it has tried to improve the conditions of people by participating in different socio-economic activities and create a positive impact on communities.</a:t>
            </a:r>
          </a:p>
        </p:txBody>
      </p:sp>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extLst>
      <p:ext uri="{BB962C8B-B14F-4D97-AF65-F5344CB8AC3E}">
        <p14:creationId xmlns:p14="http://schemas.microsoft.com/office/powerpoint/2010/main" val="225006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F2A4C7-DA18-47CE-A5F3-F4E01178AD7A}"/>
              </a:ext>
            </a:extLst>
          </p:cNvPr>
          <p:cNvSpPr/>
          <p:nvPr/>
        </p:nvSpPr>
        <p:spPr>
          <a:xfrm>
            <a:off x="477078" y="534122"/>
            <a:ext cx="11237844" cy="4832092"/>
          </a:xfrm>
          <a:prstGeom prst="rect">
            <a:avLst/>
          </a:prstGeom>
        </p:spPr>
        <p:txBody>
          <a:bodyPr wrap="square">
            <a:spAutoFit/>
          </a:bodyPr>
          <a:lstStyle/>
          <a:p>
            <a:pPr marL="457200" indent="-457200">
              <a:buFont typeface="Wingdings" panose="05000000000000000000" pitchFamily="2" charset="2"/>
              <a:buChar char="v"/>
            </a:pPr>
            <a:r>
              <a:rPr lang="en-US" sz="3200" b="1" u="sng" dirty="0">
                <a:solidFill>
                  <a:srgbClr val="00B050"/>
                </a:solidFill>
              </a:rPr>
              <a:t>VISION</a:t>
            </a:r>
            <a:r>
              <a:rPr lang="en-US" sz="3200" dirty="0">
                <a:solidFill>
                  <a:srgbClr val="00B050"/>
                </a:solidFill>
              </a:rPr>
              <a:t>:</a:t>
            </a:r>
            <a:r>
              <a:rPr lang="en-US" sz="3200" dirty="0">
                <a:solidFill>
                  <a:schemeClr val="accent1"/>
                </a:solidFill>
              </a:rPr>
              <a:t> </a:t>
            </a:r>
          </a:p>
          <a:p>
            <a:pPr algn="just"/>
            <a:r>
              <a:rPr lang="en-US" sz="2000" b="1" i="1" dirty="0">
                <a:solidFill>
                  <a:srgbClr val="0070C0"/>
                </a:solidFill>
              </a:rPr>
              <a:t>A world where every individual, lives with dignity, free from hunger, and fully enjoys their basic human rights in a socially and economically sustainable society.</a:t>
            </a:r>
          </a:p>
          <a:p>
            <a:pPr algn="just"/>
            <a:endParaRPr lang="en-US" sz="2800" b="1" i="1" dirty="0"/>
          </a:p>
          <a:p>
            <a:pPr marL="285750" indent="-285750" algn="just">
              <a:buFont typeface="Wingdings" panose="05000000000000000000" pitchFamily="2" charset="2"/>
              <a:buChar char="v"/>
            </a:pPr>
            <a:r>
              <a:rPr lang="en-US" sz="3200" b="1" u="sng" dirty="0">
                <a:solidFill>
                  <a:srgbClr val="00B050"/>
                </a:solidFill>
              </a:rPr>
              <a:t>MISSION</a:t>
            </a:r>
            <a:r>
              <a:rPr lang="en-US" sz="3200" dirty="0">
                <a:solidFill>
                  <a:srgbClr val="00B050"/>
                </a:solidFill>
              </a:rPr>
              <a:t>: </a:t>
            </a:r>
          </a:p>
          <a:p>
            <a:pPr algn="just"/>
            <a:r>
              <a:rPr lang="en-US" sz="2000" b="1" i="1" dirty="0">
                <a:solidFill>
                  <a:srgbClr val="0070C0"/>
                </a:solidFill>
              </a:rPr>
              <a:t>To empower and uplift vulnerable communities by providing targeted relief and sustainable development solutions, fostering partnerships that enhance self-reliance and uphold human dignity. </a:t>
            </a:r>
          </a:p>
          <a:p>
            <a:endParaRPr lang="en-US" sz="3200" dirty="0">
              <a:solidFill>
                <a:schemeClr val="accent1"/>
              </a:solidFill>
            </a:endParaRPr>
          </a:p>
          <a:p>
            <a:pPr marL="457200" indent="-457200">
              <a:buFont typeface="Wingdings" panose="05000000000000000000" pitchFamily="2" charset="2"/>
              <a:buChar char="v"/>
            </a:pPr>
            <a:r>
              <a:rPr lang="en-US" sz="3200" b="1" u="sng" dirty="0">
                <a:solidFill>
                  <a:srgbClr val="00B050"/>
                </a:solidFill>
              </a:rPr>
              <a:t>OBJECTIVE</a:t>
            </a:r>
            <a:r>
              <a:rPr lang="en-US" sz="3200" dirty="0">
                <a:solidFill>
                  <a:srgbClr val="00B050"/>
                </a:solidFill>
              </a:rPr>
              <a:t>: </a:t>
            </a:r>
          </a:p>
          <a:p>
            <a:r>
              <a:rPr lang="en-US" sz="2000" b="1" i="1" dirty="0">
                <a:solidFill>
                  <a:srgbClr val="0070C0"/>
                </a:solidFill>
              </a:rPr>
              <a:t>Organize hunger elimination projects, assist students to get education by awarding them scholarships, extend support at time of natural disasters, assist deserving people by providing goods according to the need and provide health facilities.</a:t>
            </a:r>
          </a:p>
        </p:txBody>
      </p:sp>
      <p:pic>
        <p:nvPicPr>
          <p:cNvPr id="3" name="Picture 2">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extLst>
      <p:ext uri="{BB962C8B-B14F-4D97-AF65-F5344CB8AC3E}">
        <p14:creationId xmlns:p14="http://schemas.microsoft.com/office/powerpoint/2010/main" val="796125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270000" y="1574800"/>
          <a:ext cx="10058400" cy="3224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E150-F254-4C9D-9AB9-F61E7D9E4DC0}"/>
              </a:ext>
            </a:extLst>
          </p:cNvPr>
          <p:cNvSpPr>
            <a:spLocks noGrp="1"/>
          </p:cNvSpPr>
          <p:nvPr>
            <p:ph type="title"/>
          </p:nvPr>
        </p:nvSpPr>
        <p:spPr>
          <a:xfrm>
            <a:off x="583095" y="286603"/>
            <a:ext cx="11039061" cy="1450757"/>
          </a:xfrm>
        </p:spPr>
        <p:txBody>
          <a:bodyPr/>
          <a:lstStyle/>
          <a:p>
            <a:r>
              <a:rPr lang="en-US" b="1" u="sng" dirty="0">
                <a:solidFill>
                  <a:srgbClr val="00B050"/>
                </a:solidFill>
              </a:rPr>
              <a:t>MOU SIGNING WITH ALAMGIR WELFARE TRUST INTERNATIONAL: </a:t>
            </a:r>
          </a:p>
        </p:txBody>
      </p:sp>
      <p:sp>
        <p:nvSpPr>
          <p:cNvPr id="3" name="Content Placeholder 2">
            <a:extLst>
              <a:ext uri="{FF2B5EF4-FFF2-40B4-BE49-F238E27FC236}">
                <a16:creationId xmlns:a16="http://schemas.microsoft.com/office/drawing/2014/main" id="{9FB64EB6-1722-4EAF-815C-F103C20189DE}"/>
              </a:ext>
            </a:extLst>
          </p:cNvPr>
          <p:cNvSpPr>
            <a:spLocks noGrp="1"/>
          </p:cNvSpPr>
          <p:nvPr>
            <p:ph idx="1"/>
          </p:nvPr>
        </p:nvSpPr>
        <p:spPr>
          <a:xfrm>
            <a:off x="583095" y="2023964"/>
            <a:ext cx="11330609" cy="4184005"/>
          </a:xfrm>
        </p:spPr>
        <p:txBody>
          <a:bodyPr/>
          <a:lstStyle/>
          <a:p>
            <a:pPr algn="just"/>
            <a:r>
              <a:rPr lang="en-US" sz="2200" b="1" dirty="0">
                <a:solidFill>
                  <a:srgbClr val="0070C0"/>
                </a:solidFill>
              </a:rPr>
              <a:t>The MoU was signed by Chaudhary Nisar Ahmed, Chairman Alamgir Welfare Trust International and Mr. Wasim Hashmi, President Syed Foundation, at a ceremony held in auditorium of Alamgir Welfare Trust International. Eminent speakers addressed the audience.</a:t>
            </a:r>
          </a:p>
          <a:p>
            <a:pPr algn="just"/>
            <a:r>
              <a:rPr lang="en-US" sz="2200" b="1" dirty="0">
                <a:solidFill>
                  <a:srgbClr val="0070C0"/>
                </a:solidFill>
              </a:rPr>
              <a:t> With SF and AWIT working hand in hand, utilizing all their abilities under guiding personalities and leadership will string them together into a beautiful necklace of service.</a:t>
            </a:r>
          </a:p>
          <a:p>
            <a:endParaRPr lang="en-US" dirty="0"/>
          </a:p>
          <a:p>
            <a:endParaRPr lang="en-US" dirty="0"/>
          </a:p>
        </p:txBody>
      </p:sp>
      <p:pic>
        <p:nvPicPr>
          <p:cNvPr id="5" name="Picture 4">
            <a:extLst>
              <a:ext uri="{FF2B5EF4-FFF2-40B4-BE49-F238E27FC236}">
                <a16:creationId xmlns:a16="http://schemas.microsoft.com/office/drawing/2014/main" id="{B3E889A2-5248-402C-8515-8167E0A2998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83095" y="4483255"/>
            <a:ext cx="3460474" cy="2088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2EBE2FF8-3A1F-44C8-92CB-0ADDB72072E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554440" y="4509760"/>
            <a:ext cx="2765068" cy="2088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8BECAEF-5C5B-41D9-A86D-27B52483985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979093" y="4509760"/>
            <a:ext cx="2857044" cy="2088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5C8D2D14-54BF-471E-9340-88FC4A3AC6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4032" y="-1"/>
            <a:ext cx="1276860" cy="772379"/>
          </a:xfrm>
          <a:prstGeom prst="rect">
            <a:avLst/>
          </a:prstGeom>
        </p:spPr>
      </p:pic>
    </p:spTree>
    <p:extLst>
      <p:ext uri="{BB962C8B-B14F-4D97-AF65-F5344CB8AC3E}">
        <p14:creationId xmlns:p14="http://schemas.microsoft.com/office/powerpoint/2010/main" val="1567811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846997"/>
          </a:xfrm>
        </p:spPr>
        <p:txBody>
          <a:bodyPr>
            <a:normAutofit fontScale="90000"/>
          </a:bodyPr>
          <a:lstStyle/>
          <a:p>
            <a:br>
              <a:rPr lang="en-US" sz="5300" b="1" u="sng" dirty="0">
                <a:solidFill>
                  <a:schemeClr val="accent1"/>
                </a:solidFill>
              </a:rPr>
            </a:br>
            <a:br>
              <a:rPr lang="en-US" sz="5300" b="1" u="sng" dirty="0">
                <a:solidFill>
                  <a:schemeClr val="accent1"/>
                </a:solidFill>
              </a:rPr>
            </a:br>
            <a:r>
              <a:rPr lang="en-US" b="1" u="sng" dirty="0">
                <a:solidFill>
                  <a:srgbClr val="00B050"/>
                </a:solidFill>
              </a:rPr>
              <a:t>MOU WITH AABROO EDUCATIONAL WELFARE ORGANIZATION: </a:t>
            </a:r>
            <a:br>
              <a:rPr lang="en-US" dirty="0"/>
            </a:br>
            <a:endParaRPr lang="en-US" dirty="0"/>
          </a:p>
        </p:txBody>
      </p:sp>
      <p:sp>
        <p:nvSpPr>
          <p:cNvPr id="3" name="Rectangle 2"/>
          <p:cNvSpPr/>
          <p:nvPr/>
        </p:nvSpPr>
        <p:spPr>
          <a:xfrm>
            <a:off x="1133856" y="2048257"/>
            <a:ext cx="10009632" cy="1311128"/>
          </a:xfrm>
          <a:prstGeom prst="rect">
            <a:avLst/>
          </a:prstGeom>
        </p:spPr>
        <p:txBody>
          <a:bodyPr wrap="square">
            <a:spAutoFit/>
          </a:bodyPr>
          <a:lstStyle/>
          <a:p>
            <a:pPr marL="91440" indent="-91440" algn="just" defTabSz="914400">
              <a:lnSpc>
                <a:spcPct val="90000"/>
              </a:lnSpc>
              <a:spcBef>
                <a:spcPts val="1200"/>
              </a:spcBef>
              <a:spcAft>
                <a:spcPts val="200"/>
              </a:spcAft>
              <a:buClr>
                <a:schemeClr val="accent1"/>
              </a:buClr>
              <a:buSzPct val="100000"/>
              <a:buFont typeface="Calibri" panose="020F0502020204030204" pitchFamily="34" charset="0"/>
              <a:buChar char=" "/>
            </a:pPr>
            <a:r>
              <a:rPr lang="en-US" sz="2200" b="1" dirty="0">
                <a:solidFill>
                  <a:srgbClr val="0070C0"/>
                </a:solidFill>
              </a:rPr>
              <a:t>Signed Memorandum of Understanding (MOU) with reputable NGO, </a:t>
            </a:r>
            <a:r>
              <a:rPr lang="en-US" sz="2200" b="1" dirty="0" err="1">
                <a:solidFill>
                  <a:srgbClr val="0070C0"/>
                </a:solidFill>
              </a:rPr>
              <a:t>Aabroo</a:t>
            </a:r>
            <a:r>
              <a:rPr lang="en-US" sz="2200" b="1" dirty="0">
                <a:solidFill>
                  <a:srgbClr val="0070C0"/>
                </a:solidFill>
              </a:rPr>
              <a:t> Educational Welfare Organization located in Lahore, Pakistan. </a:t>
            </a:r>
            <a:r>
              <a:rPr lang="en-US" sz="2200" b="1" dirty="0" err="1">
                <a:solidFill>
                  <a:srgbClr val="0070C0"/>
                </a:solidFill>
              </a:rPr>
              <a:t>Aabroo</a:t>
            </a:r>
            <a:r>
              <a:rPr lang="en-US" sz="2200" b="1" dirty="0">
                <a:solidFill>
                  <a:srgbClr val="0070C0"/>
                </a:solidFill>
              </a:rPr>
              <a:t> Educational Welfare Organization started in January 2003. It was registered in Lahore, under the “Voluntary Social Welfare Agencies Ordinance (XLVI of 1961)” in August 2003</a:t>
            </a:r>
            <a:r>
              <a:rPr lang="en-US" sz="2200" b="1" dirty="0">
                <a:solidFill>
                  <a:schemeClr val="tx1">
                    <a:lumMod val="75000"/>
                    <a:lumOff val="25000"/>
                  </a:schemeClr>
                </a:solidFill>
              </a:rPr>
              <a:t>. </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2562224" y="3840480"/>
            <a:ext cx="2628520" cy="233730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5829680" y="3852672"/>
            <a:ext cx="2628520" cy="230073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C8D2D14-54BF-471E-9340-88FC4A3AC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1266" y="-1"/>
            <a:ext cx="1249626" cy="7559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AF7D5B-66EC-445E-AAF7-E205DDD827F3}"/>
              </a:ext>
            </a:extLst>
          </p:cNvPr>
          <p:cNvSpPr>
            <a:spLocks noGrp="1"/>
          </p:cNvSpPr>
          <p:nvPr>
            <p:ph idx="1"/>
          </p:nvPr>
        </p:nvSpPr>
        <p:spPr/>
        <p:txBody>
          <a:bodyPr/>
          <a:lstStyle/>
          <a:p>
            <a:r>
              <a:rPr lang="en-US" sz="4000" b="1" u="sng" dirty="0">
                <a:solidFill>
                  <a:srgbClr val="00B050"/>
                </a:solidFill>
              </a:rPr>
              <a:t>APPRECIATION AWARD OF SR. GERTRUDE LEMMENS &amp; SR. RUTH LEWIS: </a:t>
            </a:r>
          </a:p>
          <a:p>
            <a:pPr marL="0" indent="0" algn="just">
              <a:lnSpc>
                <a:spcPct val="150000"/>
              </a:lnSpc>
              <a:buNone/>
            </a:pPr>
            <a:r>
              <a:rPr lang="en-US" sz="2400" b="1" dirty="0">
                <a:solidFill>
                  <a:srgbClr val="0070C0"/>
                </a:solidFill>
              </a:rPr>
              <a:t>On the occasion of International Day of Persons with Disabilities, Syed foundation has been honored with Appreciation Award of Sr. Gertrude </a:t>
            </a:r>
            <a:r>
              <a:rPr lang="en-US" sz="2400" b="1" dirty="0" err="1">
                <a:solidFill>
                  <a:srgbClr val="0070C0"/>
                </a:solidFill>
              </a:rPr>
              <a:t>Lemmens</a:t>
            </a:r>
            <a:r>
              <a:rPr lang="en-US" sz="2400" b="1" dirty="0">
                <a:solidFill>
                  <a:srgbClr val="0070C0"/>
                </a:solidFill>
              </a:rPr>
              <a:t> &amp; Sr. Ruth Lewis by </a:t>
            </a:r>
            <a:r>
              <a:rPr lang="en-US" sz="2400" b="1" dirty="0" err="1">
                <a:solidFill>
                  <a:srgbClr val="0070C0"/>
                </a:solidFill>
              </a:rPr>
              <a:t>Darul</a:t>
            </a:r>
            <a:r>
              <a:rPr lang="en-US" sz="2400" b="1" dirty="0">
                <a:solidFill>
                  <a:srgbClr val="0070C0"/>
                </a:solidFill>
              </a:rPr>
              <a:t> </a:t>
            </a:r>
            <a:r>
              <a:rPr lang="en-US" sz="2400" b="1" dirty="0" err="1">
                <a:solidFill>
                  <a:srgbClr val="0070C0"/>
                </a:solidFill>
              </a:rPr>
              <a:t>Sukun</a:t>
            </a:r>
            <a:r>
              <a:rPr lang="en-US" sz="2400" b="1" dirty="0">
                <a:solidFill>
                  <a:srgbClr val="0070C0"/>
                </a:solidFill>
              </a:rPr>
              <a:t> Welfare Society, recognizing the organization’s unwavering commitment and outstanding contributions.</a:t>
            </a:r>
          </a:p>
        </p:txBody>
      </p:sp>
      <p:pic>
        <p:nvPicPr>
          <p:cNvPr id="5" name="Picture 4" descr="09a76bbd-e34c-4da3-bab1-36e7f69883c5.jpg">
            <a:extLst>
              <a:ext uri="{FF2B5EF4-FFF2-40B4-BE49-F238E27FC236}">
                <a16:creationId xmlns:a16="http://schemas.microsoft.com/office/drawing/2014/main" id="{C6262A8F-7ED3-4DBC-8075-764B6D86C485}"/>
              </a:ext>
            </a:extLst>
          </p:cNvPr>
          <p:cNvPicPr/>
          <p:nvPr/>
        </p:nvPicPr>
        <p:blipFill>
          <a:blip r:embed="rId2" cstate="print"/>
          <a:stretch>
            <a:fillRect/>
          </a:stretch>
        </p:blipFill>
        <p:spPr>
          <a:xfrm>
            <a:off x="534590" y="731520"/>
            <a:ext cx="3123010" cy="509420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6224" y="12192"/>
            <a:ext cx="1264668" cy="765004"/>
          </a:xfrm>
          <a:prstGeom prst="rect">
            <a:avLst/>
          </a:prstGeom>
        </p:spPr>
      </p:pic>
    </p:spTree>
    <p:extLst>
      <p:ext uri="{BB962C8B-B14F-4D97-AF65-F5344CB8AC3E}">
        <p14:creationId xmlns:p14="http://schemas.microsoft.com/office/powerpoint/2010/main" val="865013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74169" y="1818084"/>
            <a:ext cx="6443662" cy="3221831"/>
            <a:chOff x="1807368" y="1190"/>
            <a:chExt cx="6443662" cy="3221831"/>
          </a:xfrm>
        </p:grpSpPr>
        <p:sp>
          <p:nvSpPr>
            <p:cNvPr id="5" name="Rounded Rectangle 4"/>
            <p:cNvSpPr/>
            <p:nvPr/>
          </p:nvSpPr>
          <p:spPr>
            <a:xfrm>
              <a:off x="1807368" y="1190"/>
              <a:ext cx="6443662" cy="322183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Rounded Rectangle 4"/>
            <p:cNvSpPr/>
            <p:nvPr/>
          </p:nvSpPr>
          <p:spPr>
            <a:xfrm>
              <a:off x="1901732" y="95554"/>
              <a:ext cx="6254934" cy="30331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0490" tIns="73660" rIns="110490" bIns="73660" numCol="1" spcCol="1270" anchor="ctr" anchorCtr="0">
              <a:noAutofit/>
            </a:bodyPr>
            <a:lstStyle/>
            <a:p>
              <a:pPr lvl="0" algn="ctr" defTabSz="2578100" rtl="0">
                <a:lnSpc>
                  <a:spcPct val="90000"/>
                </a:lnSpc>
                <a:spcBef>
                  <a:spcPct val="0"/>
                </a:spcBef>
                <a:spcAft>
                  <a:spcPct val="35000"/>
                </a:spcAft>
              </a:pPr>
              <a:r>
                <a:rPr lang="en-US" sz="5800" u="sng" kern="1200" baseline="0" dirty="0"/>
                <a:t>ACTIVITIES </a:t>
              </a:r>
              <a:br>
                <a:rPr lang="en-US" sz="5800" u="sng" kern="1200" baseline="0" dirty="0"/>
              </a:br>
              <a:r>
                <a:rPr lang="en-US" sz="5800" u="sng" kern="1200" baseline="0" dirty="0"/>
                <a:t>OF </a:t>
              </a:r>
              <a:br>
                <a:rPr lang="en-US" sz="5800" u="sng" kern="1200" baseline="0" dirty="0"/>
              </a:br>
              <a:r>
                <a:rPr lang="en-US" sz="5800" u="sng" kern="1200" baseline="0" dirty="0"/>
                <a:t>SYED FOUNDATION:</a:t>
              </a:r>
            </a:p>
          </p:txBody>
        </p:sp>
      </p:grpSp>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2191"/>
            <a:ext cx="1618349" cy="97894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2023"/>
            <a:ext cx="4255008" cy="2286000"/>
          </a:xfrm>
        </p:spPr>
        <p:txBody>
          <a:bodyPr/>
          <a:lstStyle/>
          <a:p>
            <a:pPr marL="742950" lvl="0" indent="-742950">
              <a:buFont typeface="+mj-lt"/>
              <a:buAutoNum type="arabicPeriod"/>
            </a:pPr>
            <a:r>
              <a:rPr lang="en-US" sz="3200" b="1" u="sng" dirty="0"/>
              <a:t>EDUCATION SCHOLARSHIPS:</a:t>
            </a:r>
            <a:br>
              <a:rPr lang="en-US" dirty="0"/>
            </a:br>
            <a:endParaRPr lang="en-US" dirty="0"/>
          </a:p>
        </p:txBody>
      </p:sp>
      <p:sp>
        <p:nvSpPr>
          <p:cNvPr id="3" name="Content Placeholder 2"/>
          <p:cNvSpPr>
            <a:spLocks noGrp="1"/>
          </p:cNvSpPr>
          <p:nvPr>
            <p:ph idx="1"/>
          </p:nvPr>
        </p:nvSpPr>
        <p:spPr>
          <a:xfrm>
            <a:off x="4800600" y="731520"/>
            <a:ext cx="6492240" cy="5925312"/>
          </a:xfrm>
        </p:spPr>
        <p:txBody>
          <a:bodyPr>
            <a:normAutofit lnSpcReduction="10000"/>
          </a:bodyPr>
          <a:lstStyle/>
          <a:p>
            <a:pPr algn="just">
              <a:buFont typeface="Wingdings" pitchFamily="2" charset="2"/>
              <a:buChar char="v"/>
            </a:pPr>
            <a:r>
              <a:rPr lang="en-US" dirty="0">
                <a:solidFill>
                  <a:srgbClr val="002060"/>
                </a:solidFill>
              </a:rPr>
              <a:t> </a:t>
            </a:r>
            <a:r>
              <a:rPr lang="en-US" b="1" dirty="0">
                <a:solidFill>
                  <a:srgbClr val="0070C0"/>
                </a:solidFill>
              </a:rPr>
              <a:t>Provided admission and semester fees totaling to around Rs.1,157,600/- to deserving university students.</a:t>
            </a:r>
          </a:p>
          <a:p>
            <a:pPr algn="just">
              <a:buFont typeface="Wingdings" pitchFamily="2" charset="2"/>
              <a:buChar char="v"/>
            </a:pPr>
            <a:r>
              <a:rPr lang="en-US" b="1" dirty="0">
                <a:solidFill>
                  <a:srgbClr val="0070C0"/>
                </a:solidFill>
              </a:rPr>
              <a:t>Extended school scholarships to 66 students across various schools.</a:t>
            </a:r>
          </a:p>
          <a:p>
            <a:pPr algn="just">
              <a:buFont typeface="Wingdings" pitchFamily="2" charset="2"/>
              <a:buChar char="v"/>
            </a:pPr>
            <a:r>
              <a:rPr lang="en-US" b="1" dirty="0">
                <a:solidFill>
                  <a:srgbClr val="0070C0"/>
                </a:solidFill>
              </a:rPr>
              <a:t>To empower economically disadvantaged women we covered the fees Rs. 12,500/-  of all 30 ladies , so all the ladies learn at the Stitching Centre in </a:t>
            </a:r>
            <a:r>
              <a:rPr lang="en-US" b="1" dirty="0" err="1">
                <a:solidFill>
                  <a:srgbClr val="0070C0"/>
                </a:solidFill>
              </a:rPr>
              <a:t>Malook</a:t>
            </a:r>
            <a:r>
              <a:rPr lang="en-US" b="1" dirty="0">
                <a:solidFill>
                  <a:srgbClr val="0070C0"/>
                </a:solidFill>
              </a:rPr>
              <a:t> Khan, a village near </a:t>
            </a:r>
            <a:r>
              <a:rPr lang="en-US" b="1" dirty="0" err="1">
                <a:solidFill>
                  <a:srgbClr val="0070C0"/>
                </a:solidFill>
              </a:rPr>
              <a:t>Tando</a:t>
            </a:r>
            <a:r>
              <a:rPr lang="en-US" b="1" dirty="0">
                <a:solidFill>
                  <a:srgbClr val="0070C0"/>
                </a:solidFill>
              </a:rPr>
              <a:t> </a:t>
            </a:r>
            <a:r>
              <a:rPr lang="en-US" b="1" dirty="0" err="1">
                <a:solidFill>
                  <a:srgbClr val="0070C0"/>
                </a:solidFill>
              </a:rPr>
              <a:t>Allahyar</a:t>
            </a:r>
            <a:r>
              <a:rPr lang="en-US" b="1" dirty="0">
                <a:solidFill>
                  <a:srgbClr val="0070C0"/>
                </a:solidFill>
              </a:rPr>
              <a:t>.</a:t>
            </a:r>
          </a:p>
          <a:p>
            <a:pPr>
              <a:buNone/>
            </a:pPr>
            <a:endParaRPr lang="en-US" b="1" dirty="0">
              <a:solidFill>
                <a:srgbClr val="0070C0"/>
              </a:solidFill>
            </a:endParaRPr>
          </a:p>
          <a:p>
            <a:pPr>
              <a:buNone/>
            </a:pPr>
            <a:endParaRPr lang="en-US" b="1" dirty="0">
              <a:solidFill>
                <a:srgbClr val="0070C0"/>
              </a:solidFill>
            </a:endParaRPr>
          </a:p>
          <a:p>
            <a:pPr>
              <a:buNone/>
            </a:pPr>
            <a:endParaRPr lang="en-US" b="1" dirty="0">
              <a:solidFill>
                <a:srgbClr val="0070C0"/>
              </a:solidFill>
            </a:endParaRPr>
          </a:p>
          <a:p>
            <a:pPr>
              <a:buNone/>
            </a:pPr>
            <a:endParaRPr lang="en-US" b="1" dirty="0">
              <a:solidFill>
                <a:srgbClr val="0070C0"/>
              </a:solidFill>
            </a:endParaRPr>
          </a:p>
          <a:p>
            <a:pPr>
              <a:buNone/>
            </a:pPr>
            <a:endParaRPr lang="en-US" b="1" dirty="0">
              <a:solidFill>
                <a:srgbClr val="0070C0"/>
              </a:solidFill>
            </a:endParaRPr>
          </a:p>
          <a:p>
            <a:pPr algn="just">
              <a:buFont typeface="Wingdings" pitchFamily="2" charset="2"/>
              <a:buChar char="v"/>
            </a:pPr>
            <a:r>
              <a:rPr lang="en-US" b="1" dirty="0">
                <a:solidFill>
                  <a:srgbClr val="0070C0"/>
                </a:solidFill>
              </a:rPr>
              <a:t>Given fund of Rs.49,000/-  to provide support to five students with new books and uniforms through our year-round scholarship program. Furthermore donated Rs.100,000/- to </a:t>
            </a:r>
            <a:r>
              <a:rPr lang="en-US" b="1" dirty="0" err="1">
                <a:solidFill>
                  <a:srgbClr val="0070C0"/>
                </a:solidFill>
              </a:rPr>
              <a:t>Alamgir</a:t>
            </a:r>
            <a:r>
              <a:rPr lang="en-US" b="1" dirty="0">
                <a:solidFill>
                  <a:srgbClr val="0070C0"/>
                </a:solidFill>
              </a:rPr>
              <a:t> Welfare Trust International Education Program.</a:t>
            </a:r>
          </a:p>
        </p:txBody>
      </p:sp>
      <p:sp>
        <p:nvSpPr>
          <p:cNvPr id="4" name="Text Placeholder 3"/>
          <p:cNvSpPr>
            <a:spLocks noGrp="1"/>
          </p:cNvSpPr>
          <p:nvPr>
            <p:ph type="body" sz="half" idx="2"/>
          </p:nvPr>
        </p:nvSpPr>
        <p:spPr>
          <a:xfrm>
            <a:off x="688848" y="2328672"/>
            <a:ext cx="3200400" cy="3379124"/>
          </a:xfrm>
        </p:spPr>
        <p:txBody>
          <a:bodyPr/>
          <a:lstStyle/>
          <a:p>
            <a:r>
              <a:rPr lang="en-US" sz="2400" b="1" i="1" dirty="0"/>
              <a:t>“Education is the most powerful weapon which you can use to change the world.”-Nelson Mandela</a:t>
            </a:r>
          </a:p>
          <a:p>
            <a:endParaRPr lang="en-US" dirty="0"/>
          </a:p>
        </p:txBody>
      </p:sp>
      <p:pic>
        <p:nvPicPr>
          <p:cNvPr id="5" name="Picture 4" descr="Interest-Free Loan Scholarships in India Empowering Education for All | by  Sakal India Foundation | Medium"/>
          <p:cNvPicPr/>
          <p:nvPr/>
        </p:nvPicPr>
        <p:blipFill>
          <a:blip r:embed="rId2">
            <a:extLst>
              <a:ext uri="{28A0092B-C50C-407E-A947-70E740481C1C}">
                <a14:useLocalDpi xmlns:a14="http://schemas.microsoft.com/office/drawing/2010/main" val="0"/>
              </a:ext>
            </a:extLst>
          </a:blip>
          <a:srcRect/>
          <a:stretch>
            <a:fillRect/>
          </a:stretch>
        </p:blipFill>
        <p:spPr bwMode="auto">
          <a:xfrm>
            <a:off x="680656" y="4462272"/>
            <a:ext cx="3050096" cy="186442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5262753" y="3345056"/>
            <a:ext cx="2495550" cy="167969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8131873" y="3340607"/>
            <a:ext cx="2548319" cy="165811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5C8D2D14-54BF-471E-9340-88FC4A3AC6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82528" y="0"/>
            <a:ext cx="1118364" cy="67650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448" y="309478"/>
            <a:ext cx="11277600" cy="923330"/>
          </a:xfrm>
          <a:prstGeom prst="rect">
            <a:avLst/>
          </a:prstGeom>
        </p:spPr>
        <p:txBody>
          <a:bodyPr wrap="square">
            <a:spAutoFit/>
          </a:bodyPr>
          <a:lstStyle/>
          <a:p>
            <a:pPr>
              <a:buFont typeface="Wingdings" pitchFamily="2" charset="2"/>
              <a:buChar char="v"/>
            </a:pPr>
            <a:r>
              <a:rPr lang="en-US" b="1" dirty="0">
                <a:solidFill>
                  <a:srgbClr val="0070C0"/>
                </a:solidFill>
              </a:rPr>
              <a:t>Stationary packs and registers, having worth of Rs. 250,000/- were distributed among students of SMIU School Karachi and Peoples School </a:t>
            </a:r>
            <a:r>
              <a:rPr lang="en-US" b="1" dirty="0" err="1">
                <a:solidFill>
                  <a:srgbClr val="0070C0"/>
                </a:solidFill>
              </a:rPr>
              <a:t>MirpurKhas</a:t>
            </a:r>
            <a:r>
              <a:rPr lang="en-US" b="1" dirty="0">
                <a:solidFill>
                  <a:srgbClr val="0070C0"/>
                </a:solidFill>
              </a:rPr>
              <a:t> and </a:t>
            </a:r>
            <a:r>
              <a:rPr lang="en-US" b="1" dirty="0" err="1">
                <a:solidFill>
                  <a:srgbClr val="0070C0"/>
                </a:solidFill>
              </a:rPr>
              <a:t>Sujawal</a:t>
            </a:r>
            <a:r>
              <a:rPr lang="en-US" b="1" dirty="0">
                <a:solidFill>
                  <a:srgbClr val="0070C0"/>
                </a:solidFill>
              </a:rPr>
              <a:t>.</a:t>
            </a:r>
          </a:p>
          <a:p>
            <a:endParaRPr lang="en-US" dirty="0">
              <a:solidFill>
                <a:srgbClr val="0070C0"/>
              </a:solidFill>
            </a:endParaRPr>
          </a:p>
        </p:txBody>
      </p:sp>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1490472" y="1036319"/>
            <a:ext cx="1594104" cy="187134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6618922" y="1045470"/>
            <a:ext cx="2733675" cy="187134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Picture 4" descr="IMG-20230818-WA0095.jpg"/>
          <p:cNvPicPr/>
          <p:nvPr/>
        </p:nvPicPr>
        <p:blipFill>
          <a:blip r:embed="rId4" cstate="print"/>
          <a:stretch>
            <a:fillRect/>
          </a:stretch>
        </p:blipFill>
        <p:spPr>
          <a:xfrm>
            <a:off x="3485578" y="1042479"/>
            <a:ext cx="2733675" cy="187134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597408" y="3032682"/>
            <a:ext cx="10631424" cy="369332"/>
          </a:xfrm>
          <a:prstGeom prst="rect">
            <a:avLst/>
          </a:prstGeom>
        </p:spPr>
        <p:txBody>
          <a:bodyPr wrap="square">
            <a:spAutoFit/>
          </a:bodyPr>
          <a:lstStyle/>
          <a:p>
            <a:pPr>
              <a:buFont typeface="Wingdings" pitchFamily="2" charset="2"/>
              <a:buChar char="v"/>
            </a:pPr>
            <a:r>
              <a:rPr lang="en-US" b="1" dirty="0">
                <a:solidFill>
                  <a:srgbClr val="0070C0"/>
                </a:solidFill>
              </a:rPr>
              <a:t>Three cupboards were given for the classes of special children in the Rehabilitation Centre of </a:t>
            </a:r>
            <a:r>
              <a:rPr lang="en-US" b="1" dirty="0" err="1">
                <a:solidFill>
                  <a:srgbClr val="0070C0"/>
                </a:solidFill>
              </a:rPr>
              <a:t>Darul</a:t>
            </a:r>
            <a:r>
              <a:rPr lang="en-US" b="1" dirty="0">
                <a:solidFill>
                  <a:srgbClr val="0070C0"/>
                </a:solidFill>
              </a:rPr>
              <a:t> </a:t>
            </a:r>
            <a:r>
              <a:rPr lang="en-US" b="1" dirty="0" err="1">
                <a:solidFill>
                  <a:srgbClr val="0070C0"/>
                </a:solidFill>
              </a:rPr>
              <a:t>Sukun</a:t>
            </a:r>
            <a:r>
              <a:rPr lang="en-US" b="1" dirty="0">
                <a:solidFill>
                  <a:srgbClr val="0070C0"/>
                </a:solidFill>
              </a:rPr>
              <a:t>.</a:t>
            </a:r>
          </a:p>
        </p:txBody>
      </p:sp>
      <p:pic>
        <p:nvPicPr>
          <p:cNvPr id="7" name="Picture 6"/>
          <p:cNvPicPr/>
          <p:nvPr/>
        </p:nvPicPr>
        <p:blipFill>
          <a:blip r:embed="rId5" cstate="print">
            <a:extLst>
              <a:ext uri="{28A0092B-C50C-407E-A947-70E740481C1C}">
                <a14:useLocalDpi xmlns:a14="http://schemas.microsoft.com/office/drawing/2010/main" val="0"/>
              </a:ext>
            </a:extLst>
          </a:blip>
          <a:stretch>
            <a:fillRect/>
          </a:stretch>
        </p:blipFill>
        <p:spPr>
          <a:xfrm>
            <a:off x="4833937" y="3708336"/>
            <a:ext cx="2524125" cy="156273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p:cNvPicPr/>
          <p:nvPr/>
        </p:nvPicPr>
        <p:blipFill>
          <a:blip r:embed="rId6" cstate="print">
            <a:extLst>
              <a:ext uri="{28A0092B-C50C-407E-A947-70E740481C1C}">
                <a14:useLocalDpi xmlns:a14="http://schemas.microsoft.com/office/drawing/2010/main" val="0"/>
              </a:ext>
            </a:extLst>
          </a:blip>
          <a:stretch>
            <a:fillRect/>
          </a:stretch>
        </p:blipFill>
        <p:spPr>
          <a:xfrm>
            <a:off x="2005965" y="3725926"/>
            <a:ext cx="2571750" cy="155194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21505" name="Rectangle 1"/>
          <p:cNvSpPr>
            <a:spLocks noChangeArrowheads="1"/>
          </p:cNvSpPr>
          <p:nvPr/>
        </p:nvSpPr>
        <p:spPr bwMode="auto">
          <a:xfrm>
            <a:off x="134471" y="5657088"/>
            <a:ext cx="10509145"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defTabSz="914400" fontAlgn="base">
              <a:spcBef>
                <a:spcPct val="0"/>
              </a:spcBef>
              <a:spcAft>
                <a:spcPct val="0"/>
              </a:spcAft>
              <a:buFont typeface="Wingdings" pitchFamily="2" charset="2"/>
              <a:buChar char="v"/>
            </a:pPr>
            <a:r>
              <a:rPr kumimoji="0" lang="en-US" b="1" i="0" u="none" strike="noStrike" cap="none" normalizeH="0" baseline="0" dirty="0">
                <a:ln>
                  <a:noFill/>
                </a:ln>
                <a:solidFill>
                  <a:srgbClr val="0070C0"/>
                </a:solidFill>
                <a:effectLst/>
                <a:latin typeface="Calibri" pitchFamily="34" charset="0"/>
                <a:ea typeface="Calibri" pitchFamily="34" charset="0"/>
                <a:cs typeface="Calibri" pitchFamily="34" charset="0"/>
              </a:rPr>
              <a:t>Contributed Rs.10,000/- towards the book publication promoting literature.</a:t>
            </a:r>
            <a:endParaRPr kumimoji="0" lang="en-US" b="1" i="0" u="none" strike="noStrike" cap="none" normalizeH="0" baseline="0" dirty="0">
              <a:ln>
                <a:noFill/>
              </a:ln>
              <a:solidFill>
                <a:srgbClr val="0070C0"/>
              </a:solidFill>
              <a:effectLst/>
              <a:latin typeface="Arial" pitchFamily="34" charset="0"/>
              <a:cs typeface="Arial" pitchFamily="34" charset="0"/>
            </a:endParaRPr>
          </a:p>
        </p:txBody>
      </p:sp>
      <p:pic>
        <p:nvPicPr>
          <p:cNvPr id="10" name="Picture 9">
            <a:extLst>
              <a:ext uri="{FF2B5EF4-FFF2-40B4-BE49-F238E27FC236}">
                <a16:creationId xmlns:a16="http://schemas.microsoft.com/office/drawing/2014/main" id="{5C8D2D14-54BF-471E-9340-88FC4A3AC6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62944" y="-1"/>
            <a:ext cx="837948" cy="50687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407"/>
            <a:ext cx="3901440" cy="2286000"/>
          </a:xfrm>
        </p:spPr>
        <p:txBody>
          <a:bodyPr>
            <a:normAutofit/>
          </a:bodyPr>
          <a:lstStyle/>
          <a:p>
            <a:pPr marL="742950" lvl="0" indent="-742950">
              <a:buFont typeface="+mj-lt"/>
              <a:buAutoNum type="arabicPeriod" startAt="2"/>
            </a:pPr>
            <a:r>
              <a:rPr lang="en-US" b="1" u="sng" dirty="0"/>
              <a:t>MEDICAL ASSISTANCE</a:t>
            </a:r>
            <a:r>
              <a:rPr lang="en-US" sz="4000" b="1" u="sng" dirty="0"/>
              <a:t>:</a:t>
            </a:r>
            <a:br>
              <a:rPr lang="en-US" sz="4000" b="1" u="sng" dirty="0"/>
            </a:br>
            <a:r>
              <a:rPr lang="en-US" sz="4000" b="1" dirty="0"/>
              <a:t> </a:t>
            </a:r>
            <a:br>
              <a:rPr lang="en-US" dirty="0"/>
            </a:br>
            <a:endParaRPr lang="en-US" dirty="0"/>
          </a:p>
        </p:txBody>
      </p:sp>
      <p:sp>
        <p:nvSpPr>
          <p:cNvPr id="3" name="Content Placeholder 2"/>
          <p:cNvSpPr>
            <a:spLocks noGrp="1"/>
          </p:cNvSpPr>
          <p:nvPr>
            <p:ph idx="1"/>
          </p:nvPr>
        </p:nvSpPr>
        <p:spPr>
          <a:xfrm>
            <a:off x="4255008" y="560832"/>
            <a:ext cx="7583424" cy="6297168"/>
          </a:xfrm>
        </p:spPr>
        <p:txBody>
          <a:bodyPr>
            <a:normAutofit fontScale="32500" lnSpcReduction="20000"/>
          </a:bodyPr>
          <a:lstStyle/>
          <a:p>
            <a:pPr lvl="0" algn="just">
              <a:buFont typeface="Wingdings" pitchFamily="2" charset="2"/>
              <a:buChar char="v"/>
            </a:pPr>
            <a:r>
              <a:rPr lang="en-US" sz="5500" b="1" dirty="0">
                <a:solidFill>
                  <a:srgbClr val="0070C0"/>
                </a:solidFill>
              </a:rPr>
              <a:t>Provided a financial aid of Rs.300,000/- in the past twelve months to </a:t>
            </a:r>
            <a:r>
              <a:rPr lang="en-US" sz="5500" b="1" dirty="0" err="1">
                <a:solidFill>
                  <a:srgbClr val="0070C0"/>
                </a:solidFill>
              </a:rPr>
              <a:t>Omair</a:t>
            </a:r>
            <a:r>
              <a:rPr lang="en-US" sz="5500" b="1" dirty="0">
                <a:solidFill>
                  <a:srgbClr val="0070C0"/>
                </a:solidFill>
              </a:rPr>
              <a:t> Sana Welfare Foundation.</a:t>
            </a:r>
          </a:p>
          <a:p>
            <a:pPr algn="just">
              <a:buFont typeface="Wingdings" pitchFamily="2" charset="2"/>
              <a:buChar char="v"/>
            </a:pPr>
            <a:r>
              <a:rPr lang="en-US" sz="5500" b="1" dirty="0">
                <a:solidFill>
                  <a:srgbClr val="0070C0"/>
                </a:solidFill>
              </a:rPr>
              <a:t>For the treatment of an especially able girl at Islamic Medical Center, Rawalpindi, </a:t>
            </a:r>
            <a:r>
              <a:rPr lang="en-US" sz="5500" b="1" dirty="0" err="1">
                <a:solidFill>
                  <a:srgbClr val="0070C0"/>
                </a:solidFill>
              </a:rPr>
              <a:t>Syed</a:t>
            </a:r>
            <a:r>
              <a:rPr lang="en-US" sz="5500" b="1" dirty="0">
                <a:solidFill>
                  <a:srgbClr val="0070C0"/>
                </a:solidFill>
              </a:rPr>
              <a:t> Foundation has provided a financial aid of Rs.300,000/- during the past six months.</a:t>
            </a:r>
          </a:p>
          <a:p>
            <a:pPr lvl="0" algn="just">
              <a:buFont typeface="Wingdings" pitchFamily="2" charset="2"/>
              <a:buChar char="v"/>
            </a:pPr>
            <a:r>
              <a:rPr lang="en-US" sz="5500" b="1" dirty="0">
                <a:solidFill>
                  <a:srgbClr val="0070C0"/>
                </a:solidFill>
              </a:rPr>
              <a:t>Contributed in providing a hospital bed to a bed-ridden patient.</a:t>
            </a:r>
          </a:p>
          <a:p>
            <a:pPr lvl="0" algn="just">
              <a:buFont typeface="Wingdings" pitchFamily="2" charset="2"/>
              <a:buChar char="v"/>
            </a:pPr>
            <a:r>
              <a:rPr lang="en-US" sz="5500" b="1" dirty="0">
                <a:solidFill>
                  <a:srgbClr val="0070C0"/>
                </a:solidFill>
              </a:rPr>
              <a:t>SF has extended vital financial support, allocating a total amount of Rs.445,345/-to aid various patients in covering expenses for essential medicines and crucial lab tests.</a:t>
            </a:r>
          </a:p>
          <a:p>
            <a:pPr lvl="0" algn="just">
              <a:buFont typeface="Wingdings" pitchFamily="2" charset="2"/>
              <a:buChar char="v"/>
            </a:pPr>
            <a:r>
              <a:rPr lang="en-US" sz="5500" b="1" dirty="0">
                <a:solidFill>
                  <a:srgbClr val="0070C0"/>
                </a:solidFill>
              </a:rPr>
              <a:t>Financial support of Rs.50,000/- was given to a patient for his essential surgery at </a:t>
            </a:r>
            <a:r>
              <a:rPr lang="en-US" sz="5500" b="1" dirty="0" err="1">
                <a:solidFill>
                  <a:srgbClr val="0070C0"/>
                </a:solidFill>
              </a:rPr>
              <a:t>Bantva</a:t>
            </a:r>
            <a:r>
              <a:rPr lang="en-US" sz="5500" b="1" dirty="0">
                <a:solidFill>
                  <a:srgbClr val="0070C0"/>
                </a:solidFill>
              </a:rPr>
              <a:t> Anis Hospital.</a:t>
            </a:r>
          </a:p>
          <a:p>
            <a:pPr lvl="0" algn="just">
              <a:buFont typeface="Wingdings" pitchFamily="2" charset="2"/>
              <a:buChar char="v"/>
            </a:pPr>
            <a:r>
              <a:rPr lang="en-US" sz="5500" b="1" dirty="0">
                <a:solidFill>
                  <a:srgbClr val="0070C0"/>
                </a:solidFill>
              </a:rPr>
              <a:t>Donated Rs.20,000/- towards the patient’s operation at Jamal </a:t>
            </a:r>
            <a:r>
              <a:rPr lang="en-US" sz="5500" b="1" dirty="0" err="1">
                <a:solidFill>
                  <a:srgbClr val="0070C0"/>
                </a:solidFill>
              </a:rPr>
              <a:t>Noor</a:t>
            </a:r>
            <a:r>
              <a:rPr lang="en-US" sz="5500" b="1" dirty="0">
                <a:solidFill>
                  <a:srgbClr val="0070C0"/>
                </a:solidFill>
              </a:rPr>
              <a:t> Hospital.</a:t>
            </a:r>
          </a:p>
          <a:p>
            <a:pPr lvl="0" algn="just">
              <a:buFont typeface="Wingdings" pitchFamily="2" charset="2"/>
              <a:buChar char="v"/>
            </a:pPr>
            <a:r>
              <a:rPr lang="en-US" sz="5500" b="1" dirty="0">
                <a:solidFill>
                  <a:srgbClr val="0070C0"/>
                </a:solidFill>
              </a:rPr>
              <a:t>Generously donated Rs. 111,000/- towards the patient’s bone marrow transplant operation.</a:t>
            </a:r>
          </a:p>
          <a:p>
            <a:pPr lvl="0" algn="just">
              <a:buFont typeface="Wingdings" pitchFamily="2" charset="2"/>
              <a:buChar char="v"/>
            </a:pPr>
            <a:r>
              <a:rPr lang="en-US" sz="5500" b="1" dirty="0">
                <a:solidFill>
                  <a:srgbClr val="0070C0"/>
                </a:solidFill>
              </a:rPr>
              <a:t>70F Friends of Humanity collaborated with </a:t>
            </a:r>
            <a:r>
              <a:rPr lang="en-US" sz="5500" b="1" dirty="0" err="1">
                <a:solidFill>
                  <a:srgbClr val="0070C0"/>
                </a:solidFill>
              </a:rPr>
              <a:t>Syed</a:t>
            </a:r>
            <a:r>
              <a:rPr lang="en-US" sz="5500" b="1" dirty="0">
                <a:solidFill>
                  <a:srgbClr val="0070C0"/>
                </a:solidFill>
              </a:rPr>
              <a:t> Foundation, and made a donation of Rs. 280,000/- for the operation of a boy at </a:t>
            </a:r>
            <a:r>
              <a:rPr lang="en-US" sz="5500" b="1" dirty="0" err="1">
                <a:solidFill>
                  <a:srgbClr val="0070C0"/>
                </a:solidFill>
              </a:rPr>
              <a:t>Liaquat</a:t>
            </a:r>
            <a:r>
              <a:rPr lang="en-US" sz="5500" b="1" dirty="0">
                <a:solidFill>
                  <a:srgbClr val="0070C0"/>
                </a:solidFill>
              </a:rPr>
              <a:t> National Hospital. </a:t>
            </a:r>
          </a:p>
          <a:p>
            <a:pPr lvl="0" algn="just">
              <a:buFont typeface="Wingdings" pitchFamily="2" charset="2"/>
              <a:buChar char="v"/>
            </a:pPr>
            <a:r>
              <a:rPr lang="en-US" sz="5500" b="1" dirty="0">
                <a:solidFill>
                  <a:srgbClr val="0070C0"/>
                </a:solidFill>
              </a:rPr>
              <a:t>Provided medicines and injections worth Rs.200,000/-  for an elderly patient residing at </a:t>
            </a:r>
            <a:r>
              <a:rPr lang="en-US" sz="5500" b="1" dirty="0" err="1">
                <a:solidFill>
                  <a:srgbClr val="0070C0"/>
                </a:solidFill>
              </a:rPr>
              <a:t>DarulSukun</a:t>
            </a:r>
            <a:r>
              <a:rPr lang="en-US" sz="5500" b="1" dirty="0">
                <a:solidFill>
                  <a:srgbClr val="0070C0"/>
                </a:solidFill>
              </a:rPr>
              <a:t> Old House.</a:t>
            </a:r>
          </a:p>
          <a:p>
            <a:pPr lvl="0" algn="just">
              <a:buFont typeface="Wingdings" pitchFamily="2" charset="2"/>
              <a:buChar char="v"/>
            </a:pPr>
            <a:r>
              <a:rPr lang="en-US" sz="5500" b="1" dirty="0">
                <a:solidFill>
                  <a:srgbClr val="0070C0"/>
                </a:solidFill>
              </a:rPr>
              <a:t>Contributed Rs.150,000/- towards the critical operation of an infant child at </a:t>
            </a:r>
            <a:r>
              <a:rPr lang="en-US" sz="5500" b="1" dirty="0" err="1">
                <a:solidFill>
                  <a:srgbClr val="0070C0"/>
                </a:solidFill>
              </a:rPr>
              <a:t>M.Hashim</a:t>
            </a:r>
            <a:r>
              <a:rPr lang="en-US" sz="5500" b="1" dirty="0">
                <a:solidFill>
                  <a:srgbClr val="0070C0"/>
                </a:solidFill>
              </a:rPr>
              <a:t> Memorial Trust Hospital.</a:t>
            </a:r>
          </a:p>
          <a:p>
            <a:pPr>
              <a:buNone/>
            </a:pPr>
            <a:endParaRPr lang="en-US" dirty="0"/>
          </a:p>
          <a:p>
            <a:endParaRPr lang="en-US" dirty="0"/>
          </a:p>
        </p:txBody>
      </p:sp>
      <p:sp>
        <p:nvSpPr>
          <p:cNvPr id="4" name="Text Placeholder 3"/>
          <p:cNvSpPr>
            <a:spLocks noGrp="1"/>
          </p:cNvSpPr>
          <p:nvPr>
            <p:ph type="body" sz="half" idx="2"/>
          </p:nvPr>
        </p:nvSpPr>
        <p:spPr>
          <a:xfrm>
            <a:off x="280416" y="1792224"/>
            <a:ext cx="3560064" cy="3379124"/>
          </a:xfrm>
        </p:spPr>
        <p:txBody>
          <a:bodyPr>
            <a:normAutofit/>
          </a:bodyPr>
          <a:lstStyle/>
          <a:p>
            <a:pPr algn="just"/>
            <a:r>
              <a:rPr lang="en-US" sz="2400" b="1" i="1" dirty="0"/>
              <a:t>“</a:t>
            </a:r>
            <a:r>
              <a:rPr lang="en-US" sz="2000" b="1" i="1" dirty="0"/>
              <a:t>We know only too well that what we are doing is nothing more than a drop in the ocean. But if the drop were not there, the ocean would be missing something.”</a:t>
            </a:r>
          </a:p>
          <a:p>
            <a:pPr algn="just"/>
            <a:r>
              <a:rPr lang="en-US" sz="2000" b="1" i="1" dirty="0"/>
              <a:t>-Mother Teresa</a:t>
            </a:r>
          </a:p>
          <a:p>
            <a:endParaRPr lang="en-US" sz="2400" dirty="0"/>
          </a:p>
        </p:txBody>
      </p:sp>
      <p:pic>
        <p:nvPicPr>
          <p:cNvPr id="5" name="Picture 4" descr="Medical Aid and Gap Cover - Growmatter Financial Planning"/>
          <p:cNvPicPr/>
          <p:nvPr/>
        </p:nvPicPr>
        <p:blipFill>
          <a:blip r:embed="rId2"/>
          <a:srcRect/>
          <a:stretch>
            <a:fillRect/>
          </a:stretch>
        </p:blipFill>
        <p:spPr bwMode="auto">
          <a:xfrm>
            <a:off x="536449" y="4767072"/>
            <a:ext cx="2779776" cy="183489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9792" y="0"/>
            <a:ext cx="911100" cy="55112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639"/>
            <a:ext cx="4376928" cy="2286000"/>
          </a:xfrm>
        </p:spPr>
        <p:txBody>
          <a:bodyPr anchor="t"/>
          <a:lstStyle/>
          <a:p>
            <a:pPr marL="742950" indent="-742950">
              <a:buFont typeface="+mj-lt"/>
              <a:buAutoNum type="arabicPeriod" startAt="3"/>
            </a:pPr>
            <a:r>
              <a:rPr lang="en-US" dirty="0"/>
              <a:t> </a:t>
            </a:r>
            <a:r>
              <a:rPr lang="en-US" b="1" u="sng" dirty="0"/>
              <a:t>FOOD DRIVES</a:t>
            </a:r>
            <a:r>
              <a:rPr lang="en-US" dirty="0"/>
              <a:t>:</a:t>
            </a:r>
          </a:p>
        </p:txBody>
      </p:sp>
      <p:sp>
        <p:nvSpPr>
          <p:cNvPr id="3" name="Content Placeholder 2"/>
          <p:cNvSpPr>
            <a:spLocks noGrp="1"/>
          </p:cNvSpPr>
          <p:nvPr>
            <p:ph idx="1"/>
          </p:nvPr>
        </p:nvSpPr>
        <p:spPr>
          <a:xfrm>
            <a:off x="4356100" y="863092"/>
            <a:ext cx="7556500" cy="6426200"/>
          </a:xfrm>
        </p:spPr>
        <p:txBody>
          <a:bodyPr>
            <a:normAutofit/>
          </a:bodyPr>
          <a:lstStyle/>
          <a:p>
            <a:pPr lvl="0" algn="just">
              <a:buFont typeface="Wingdings" pitchFamily="2" charset="2"/>
              <a:buChar char="v"/>
            </a:pPr>
            <a:r>
              <a:rPr lang="en-US" sz="1800" b="1" dirty="0">
                <a:solidFill>
                  <a:srgbClr val="0070C0"/>
                </a:solidFill>
              </a:rPr>
              <a:t>Conducted food drives at institutions such as </a:t>
            </a:r>
            <a:r>
              <a:rPr lang="en-US" sz="1800" b="1" dirty="0" err="1">
                <a:solidFill>
                  <a:srgbClr val="0070C0"/>
                </a:solidFill>
              </a:rPr>
              <a:t>DarulSukun</a:t>
            </a:r>
            <a:r>
              <a:rPr lang="en-US" sz="1800" b="1" dirty="0">
                <a:solidFill>
                  <a:srgbClr val="0070C0"/>
                </a:solidFill>
              </a:rPr>
              <a:t> center for old people, </a:t>
            </a:r>
            <a:r>
              <a:rPr lang="en-US" sz="1800" b="1" dirty="0" err="1">
                <a:solidFill>
                  <a:srgbClr val="0070C0"/>
                </a:solidFill>
              </a:rPr>
              <a:t>Darul</a:t>
            </a:r>
            <a:r>
              <a:rPr lang="en-US" sz="1800" b="1" dirty="0">
                <a:solidFill>
                  <a:srgbClr val="0070C0"/>
                </a:solidFill>
              </a:rPr>
              <a:t> </a:t>
            </a:r>
            <a:r>
              <a:rPr lang="en-US" sz="1800" b="1" dirty="0" err="1">
                <a:solidFill>
                  <a:srgbClr val="0070C0"/>
                </a:solidFill>
              </a:rPr>
              <a:t>Sukun</a:t>
            </a:r>
            <a:r>
              <a:rPr lang="en-US" sz="1800" b="1" dirty="0">
                <a:solidFill>
                  <a:srgbClr val="0070C0"/>
                </a:solidFill>
              </a:rPr>
              <a:t> centre for disable children, </a:t>
            </a:r>
            <a:r>
              <a:rPr lang="en-US" sz="1800" b="1" dirty="0" err="1">
                <a:solidFill>
                  <a:srgbClr val="0070C0"/>
                </a:solidFill>
              </a:rPr>
              <a:t>Idarieu</a:t>
            </a:r>
            <a:r>
              <a:rPr lang="en-US" sz="1800" b="1" dirty="0">
                <a:solidFill>
                  <a:srgbClr val="0070C0"/>
                </a:solidFill>
              </a:rPr>
              <a:t> School for Blind and Deaf, </a:t>
            </a:r>
            <a:r>
              <a:rPr lang="en-US" sz="1800" b="1" dirty="0" err="1">
                <a:solidFill>
                  <a:srgbClr val="0070C0"/>
                </a:solidFill>
              </a:rPr>
              <a:t>Aashiyana</a:t>
            </a:r>
            <a:r>
              <a:rPr lang="en-US" sz="1800" b="1" dirty="0">
                <a:solidFill>
                  <a:srgbClr val="0070C0"/>
                </a:solidFill>
              </a:rPr>
              <a:t> House old home for women and orphanage Al-</a:t>
            </a:r>
            <a:r>
              <a:rPr lang="en-US" sz="1800" b="1" dirty="0" err="1">
                <a:solidFill>
                  <a:srgbClr val="0070C0"/>
                </a:solidFill>
              </a:rPr>
              <a:t>Furqan</a:t>
            </a:r>
            <a:r>
              <a:rPr lang="en-US" sz="1800" b="1" dirty="0">
                <a:solidFill>
                  <a:srgbClr val="0070C0"/>
                </a:solidFill>
              </a:rPr>
              <a:t> Homes worth of Rs. 2,015,000/- feeding around 10,300 people.</a:t>
            </a:r>
          </a:p>
          <a:p>
            <a:pPr lvl="0" algn="just">
              <a:buFont typeface="Wingdings" pitchFamily="2" charset="2"/>
              <a:buChar char="v"/>
            </a:pPr>
            <a:r>
              <a:rPr lang="en-US" sz="1800" b="1" dirty="0">
                <a:solidFill>
                  <a:srgbClr val="0070C0"/>
                </a:solidFill>
              </a:rPr>
              <a:t>Provided 50 packets of </a:t>
            </a:r>
            <a:r>
              <a:rPr lang="en-US" sz="1800" b="1" dirty="0" err="1">
                <a:solidFill>
                  <a:srgbClr val="0070C0"/>
                </a:solidFill>
              </a:rPr>
              <a:t>biryani</a:t>
            </a:r>
            <a:r>
              <a:rPr lang="en-US" sz="1800" b="1" dirty="0">
                <a:solidFill>
                  <a:srgbClr val="0070C0"/>
                </a:solidFill>
              </a:rPr>
              <a:t> of worth Rs.11,000/- at an event on 24th November at </a:t>
            </a:r>
            <a:r>
              <a:rPr lang="en-US" sz="1800" b="1" dirty="0" err="1">
                <a:solidFill>
                  <a:srgbClr val="0070C0"/>
                </a:solidFill>
              </a:rPr>
              <a:t>Liyari</a:t>
            </a:r>
            <a:r>
              <a:rPr lang="en-US" sz="1800" b="1" dirty="0">
                <a:solidFill>
                  <a:srgbClr val="0070C0"/>
                </a:solidFill>
              </a:rPr>
              <a:t>, Karachi.</a:t>
            </a:r>
          </a:p>
          <a:p>
            <a:pPr lvl="0" algn="just">
              <a:buFont typeface="Wingdings" pitchFamily="2" charset="2"/>
              <a:buChar char="v"/>
            </a:pPr>
            <a:r>
              <a:rPr lang="en-US" sz="1800" b="1" dirty="0">
                <a:solidFill>
                  <a:srgbClr val="0070C0"/>
                </a:solidFill>
              </a:rPr>
              <a:t>Lunch was arranged in </a:t>
            </a:r>
            <a:r>
              <a:rPr lang="en-US" sz="1800" b="1" dirty="0" err="1">
                <a:solidFill>
                  <a:srgbClr val="0070C0"/>
                </a:solidFill>
              </a:rPr>
              <a:t>Mehran</a:t>
            </a:r>
            <a:r>
              <a:rPr lang="en-US" sz="1800" b="1" dirty="0">
                <a:solidFill>
                  <a:srgbClr val="0070C0"/>
                </a:solidFill>
              </a:rPr>
              <a:t> town in January, courtesy by </a:t>
            </a:r>
            <a:r>
              <a:rPr lang="en-US" sz="1800" b="1" dirty="0" err="1">
                <a:solidFill>
                  <a:srgbClr val="0070C0"/>
                </a:solidFill>
              </a:rPr>
              <a:t>Mr.S.M.Mohsin</a:t>
            </a:r>
            <a:r>
              <a:rPr lang="en-US" sz="1800" b="1" dirty="0">
                <a:solidFill>
                  <a:srgbClr val="0070C0"/>
                </a:solidFill>
              </a:rPr>
              <a:t> and family.  </a:t>
            </a:r>
          </a:p>
          <a:p>
            <a:pPr lvl="0" algn="just">
              <a:buFont typeface="Wingdings" pitchFamily="2" charset="2"/>
              <a:buChar char="v"/>
            </a:pPr>
            <a:r>
              <a:rPr lang="en-US" sz="1800" b="1" dirty="0">
                <a:solidFill>
                  <a:srgbClr val="0070C0"/>
                </a:solidFill>
              </a:rPr>
              <a:t>In January Lunch and refreshments were arranged at KMC Sports Complex for the players from Baluchistan.</a:t>
            </a:r>
          </a:p>
          <a:p>
            <a:pPr lvl="0" algn="just">
              <a:buFont typeface="Wingdings" pitchFamily="2" charset="2"/>
              <a:buChar char="v"/>
            </a:pPr>
            <a:r>
              <a:rPr lang="en-US" sz="1800" b="1" dirty="0">
                <a:solidFill>
                  <a:srgbClr val="0070C0"/>
                </a:solidFill>
              </a:rPr>
              <a:t>Provided lunch for 75 people at the final ceremony of Blind Sports Function in May.</a:t>
            </a:r>
          </a:p>
          <a:p>
            <a:pPr lvl="0" algn="just">
              <a:buFont typeface="Wingdings" pitchFamily="2" charset="2"/>
              <a:buChar char="v"/>
            </a:pPr>
            <a:r>
              <a:rPr lang="en-US" sz="1800" b="1" dirty="0">
                <a:solidFill>
                  <a:srgbClr val="0070C0"/>
                </a:solidFill>
              </a:rPr>
              <a:t>Provided lunch for 100 people of worth Rs.25,000/- at the final ceremony at KPT Stadium in May.</a:t>
            </a:r>
          </a:p>
          <a:p>
            <a:pPr lvl="0" algn="just">
              <a:buFont typeface="Wingdings" pitchFamily="2" charset="2"/>
              <a:buChar char="v"/>
            </a:pPr>
            <a:r>
              <a:rPr lang="en-US" sz="1800" b="1" dirty="0">
                <a:solidFill>
                  <a:srgbClr val="0070C0"/>
                </a:solidFill>
              </a:rPr>
              <a:t>Provided refreshment boxes for 35 people of worth Rs.7,000/- at </a:t>
            </a:r>
            <a:r>
              <a:rPr lang="en-US" sz="1800" b="1" dirty="0" err="1">
                <a:solidFill>
                  <a:srgbClr val="0070C0"/>
                </a:solidFill>
              </a:rPr>
              <a:t>AraamBagh</a:t>
            </a:r>
            <a:r>
              <a:rPr lang="en-US" sz="1800" b="1" dirty="0">
                <a:solidFill>
                  <a:srgbClr val="0070C0"/>
                </a:solidFill>
              </a:rPr>
              <a:t> in May</a:t>
            </a:r>
            <a:r>
              <a:rPr lang="en-US" sz="1800" b="1" dirty="0"/>
              <a:t>.</a:t>
            </a:r>
          </a:p>
          <a:p>
            <a:r>
              <a:rPr lang="en-US" sz="1600" b="1" dirty="0"/>
              <a:t> </a:t>
            </a:r>
          </a:p>
          <a:p>
            <a:r>
              <a:rPr lang="en-US" sz="1600" dirty="0"/>
              <a:t> </a:t>
            </a:r>
          </a:p>
          <a:p>
            <a:endParaRPr lang="en-US" sz="1600" dirty="0"/>
          </a:p>
        </p:txBody>
      </p:sp>
      <p:sp>
        <p:nvSpPr>
          <p:cNvPr id="4" name="Text Placeholder 3"/>
          <p:cNvSpPr>
            <a:spLocks noGrp="1"/>
          </p:cNvSpPr>
          <p:nvPr>
            <p:ph type="body" sz="half" idx="2"/>
          </p:nvPr>
        </p:nvSpPr>
        <p:spPr>
          <a:xfrm>
            <a:off x="231648" y="829056"/>
            <a:ext cx="3779520" cy="3379124"/>
          </a:xfrm>
        </p:spPr>
        <p:txBody>
          <a:bodyPr>
            <a:normAutofit/>
          </a:bodyPr>
          <a:lstStyle/>
          <a:p>
            <a:pPr algn="just"/>
            <a:r>
              <a:rPr lang="en-US" sz="2000" b="1" i="1" dirty="0"/>
              <a:t>“There is nothing greater than love invested in helping to feed the impoverished living in hunger.” ― Wayne </a:t>
            </a:r>
            <a:r>
              <a:rPr lang="en-US" sz="2000" b="1" i="1" dirty="0" err="1"/>
              <a:t>Chirisa</a:t>
            </a:r>
            <a:endParaRPr lang="en-US" sz="2000" b="1" i="1"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35890" y="2639230"/>
            <a:ext cx="3779520" cy="190770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135890" y="4759961"/>
            <a:ext cx="3779520" cy="19304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4992" y="0"/>
            <a:ext cx="1215900" cy="73550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496" y="0"/>
            <a:ext cx="3998976" cy="2286000"/>
          </a:xfrm>
        </p:spPr>
        <p:txBody>
          <a:bodyPr anchor="ctr"/>
          <a:lstStyle/>
          <a:p>
            <a:pPr marL="742950" indent="-742950">
              <a:buFont typeface="+mj-lt"/>
              <a:buAutoNum type="arabicPeriod" startAt="4"/>
            </a:pPr>
            <a:r>
              <a:rPr lang="en-US" b="1" u="sng" dirty="0"/>
              <a:t>FINANCIAL ASSISTANCE</a:t>
            </a:r>
            <a:r>
              <a:rPr lang="en-US" dirty="0"/>
              <a:t>:</a:t>
            </a:r>
          </a:p>
        </p:txBody>
      </p:sp>
      <p:sp>
        <p:nvSpPr>
          <p:cNvPr id="3" name="Content Placeholder 2"/>
          <p:cNvSpPr>
            <a:spLocks noGrp="1"/>
          </p:cNvSpPr>
          <p:nvPr>
            <p:ph idx="1"/>
          </p:nvPr>
        </p:nvSpPr>
        <p:spPr>
          <a:xfrm>
            <a:off x="4450080" y="707136"/>
            <a:ext cx="7449312" cy="5708904"/>
          </a:xfrm>
        </p:spPr>
        <p:txBody>
          <a:bodyPr>
            <a:normAutofit fontScale="92500" lnSpcReduction="10000"/>
          </a:bodyPr>
          <a:lstStyle/>
          <a:p>
            <a:pPr>
              <a:buFont typeface="Wingdings" pitchFamily="2" charset="2"/>
              <a:buChar char="v"/>
            </a:pPr>
            <a:r>
              <a:rPr lang="en-US" dirty="0">
                <a:solidFill>
                  <a:srgbClr val="0070C0"/>
                </a:solidFill>
              </a:rPr>
              <a:t>Provided consistent financial assistance to 9 families each month during this year, with a total cumulative worth of Rs. 876,000/-.</a:t>
            </a:r>
          </a:p>
          <a:p>
            <a:pPr>
              <a:buFont typeface="Wingdings" pitchFamily="2" charset="2"/>
              <a:buChar char="v"/>
            </a:pPr>
            <a:r>
              <a:rPr lang="en-US" dirty="0">
                <a:solidFill>
                  <a:srgbClr val="0070C0"/>
                </a:solidFill>
              </a:rPr>
              <a:t> In our project of Marriage Assistance, Rs. 162,000/- donation was given to needy families. Provided a ceiling fan as part of our marriage assistance program. </a:t>
            </a:r>
          </a:p>
          <a:p>
            <a:pPr>
              <a:buFont typeface="Wingdings" pitchFamily="2" charset="2"/>
              <a:buChar char="v"/>
            </a:pPr>
            <a:r>
              <a:rPr lang="en-US" dirty="0">
                <a:solidFill>
                  <a:srgbClr val="0070C0"/>
                </a:solidFill>
              </a:rPr>
              <a:t>Contributed Rs. 39,750/- for construction of roof of house for poverty-stricken families. </a:t>
            </a:r>
          </a:p>
          <a:p>
            <a:pPr>
              <a:buFont typeface="Wingdings" pitchFamily="2" charset="2"/>
              <a:buChar char="v"/>
            </a:pPr>
            <a:r>
              <a:rPr lang="en-US" dirty="0">
                <a:solidFill>
                  <a:srgbClr val="0070C0"/>
                </a:solidFill>
              </a:rPr>
              <a:t>Covered the NADRA fee of Rs. 22,000/- for a cleaner, easing a financial burden and ensuring access to essential documentation.</a:t>
            </a:r>
          </a:p>
          <a:p>
            <a:pPr>
              <a:buFont typeface="Wingdings" pitchFamily="2" charset="2"/>
              <a:buChar char="v"/>
            </a:pPr>
            <a:r>
              <a:rPr lang="en-US" dirty="0">
                <a:solidFill>
                  <a:srgbClr val="0070C0"/>
                </a:solidFill>
              </a:rPr>
              <a:t> Contributed wool, needles, and frames to both an elderly care facility </a:t>
            </a:r>
            <a:r>
              <a:rPr lang="en-US" dirty="0" err="1">
                <a:solidFill>
                  <a:srgbClr val="0070C0"/>
                </a:solidFill>
              </a:rPr>
              <a:t>Darul</a:t>
            </a:r>
            <a:r>
              <a:rPr lang="en-US" dirty="0">
                <a:solidFill>
                  <a:srgbClr val="0070C0"/>
                </a:solidFill>
              </a:rPr>
              <a:t> </a:t>
            </a:r>
            <a:r>
              <a:rPr lang="en-US" dirty="0" err="1">
                <a:solidFill>
                  <a:srgbClr val="0070C0"/>
                </a:solidFill>
              </a:rPr>
              <a:t>Sukun</a:t>
            </a:r>
            <a:r>
              <a:rPr lang="en-US" dirty="0">
                <a:solidFill>
                  <a:srgbClr val="0070C0"/>
                </a:solidFill>
              </a:rPr>
              <a:t> Old House Karachi and the Stitching Centre at </a:t>
            </a:r>
            <a:r>
              <a:rPr lang="en-US" dirty="0" err="1">
                <a:solidFill>
                  <a:srgbClr val="0070C0"/>
                </a:solidFill>
              </a:rPr>
              <a:t>Tando</a:t>
            </a:r>
            <a:r>
              <a:rPr lang="en-US" dirty="0">
                <a:solidFill>
                  <a:srgbClr val="0070C0"/>
                </a:solidFill>
              </a:rPr>
              <a:t> </a:t>
            </a:r>
            <a:r>
              <a:rPr lang="en-US" dirty="0" err="1">
                <a:solidFill>
                  <a:srgbClr val="0070C0"/>
                </a:solidFill>
              </a:rPr>
              <a:t>Allahyar</a:t>
            </a:r>
            <a:r>
              <a:rPr lang="en-US" dirty="0">
                <a:solidFill>
                  <a:srgbClr val="0070C0"/>
                </a:solidFill>
              </a:rPr>
              <a:t>.</a:t>
            </a:r>
          </a:p>
          <a:p>
            <a:pPr>
              <a:buFont typeface="Wingdings" pitchFamily="2" charset="2"/>
              <a:buChar char="v"/>
            </a:pPr>
            <a:r>
              <a:rPr lang="en-US" dirty="0">
                <a:solidFill>
                  <a:srgbClr val="0070C0"/>
                </a:solidFill>
              </a:rPr>
              <a:t>Financial aid of Rs. 40,000/- was given to support 3 needy families. </a:t>
            </a:r>
          </a:p>
          <a:p>
            <a:pPr>
              <a:buFont typeface="Wingdings" pitchFamily="2" charset="2"/>
              <a:buChar char="v"/>
            </a:pPr>
            <a:r>
              <a:rPr lang="en-US" dirty="0">
                <a:solidFill>
                  <a:srgbClr val="0070C0"/>
                </a:solidFill>
              </a:rPr>
              <a:t> In response to the sweltering summer conditions, extended support to a needy family by providing them with a standing fan.</a:t>
            </a:r>
          </a:p>
          <a:p>
            <a:pPr>
              <a:buFont typeface="Wingdings" pitchFamily="2" charset="2"/>
              <a:buChar char="v"/>
            </a:pPr>
            <a:r>
              <a:rPr lang="en-US" dirty="0">
                <a:solidFill>
                  <a:srgbClr val="0070C0"/>
                </a:solidFill>
              </a:rPr>
              <a:t>Made a meaningful contribution of Rs.25 000/- to help a needy family establish a French Fries Cart. Also contributed Rs. 10,000/- with </a:t>
            </a:r>
            <a:r>
              <a:rPr lang="en-US" dirty="0" err="1">
                <a:solidFill>
                  <a:srgbClr val="0070C0"/>
                </a:solidFill>
              </a:rPr>
              <a:t>Khas</a:t>
            </a:r>
            <a:r>
              <a:rPr lang="en-US" dirty="0">
                <a:solidFill>
                  <a:srgbClr val="0070C0"/>
                </a:solidFill>
              </a:rPr>
              <a:t> Foundation to setup a confectionary cart for a needy individual.</a:t>
            </a:r>
          </a:p>
          <a:p>
            <a:pPr>
              <a:buFont typeface="Wingdings" pitchFamily="2" charset="2"/>
              <a:buChar char="v"/>
            </a:pPr>
            <a:endParaRPr lang="en-US" dirty="0">
              <a:solidFill>
                <a:srgbClr val="0070C0"/>
              </a:solidFill>
            </a:endParaRPr>
          </a:p>
        </p:txBody>
      </p:sp>
      <p:sp>
        <p:nvSpPr>
          <p:cNvPr id="4" name="Text Placeholder 3"/>
          <p:cNvSpPr>
            <a:spLocks noGrp="1"/>
          </p:cNvSpPr>
          <p:nvPr>
            <p:ph type="body" sz="half" idx="2"/>
          </p:nvPr>
        </p:nvSpPr>
        <p:spPr>
          <a:xfrm>
            <a:off x="384048" y="1792224"/>
            <a:ext cx="3200400" cy="3379124"/>
          </a:xfrm>
        </p:spPr>
        <p:txBody>
          <a:bodyPr>
            <a:normAutofit/>
          </a:bodyPr>
          <a:lstStyle/>
          <a:p>
            <a:r>
              <a:rPr lang="en-US" sz="2400" b="1" i="1" dirty="0"/>
              <a:t>“No one has ever become poor from giving.” – Anne Frank.</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19456" y="2913889"/>
            <a:ext cx="3779520" cy="17556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146304" y="4840225"/>
            <a:ext cx="3889248" cy="17556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33760" y="0"/>
            <a:ext cx="1167132" cy="70600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267200" cy="2286000"/>
          </a:xfrm>
        </p:spPr>
        <p:txBody>
          <a:bodyPr anchor="ctr"/>
          <a:lstStyle/>
          <a:p>
            <a:pPr marL="742950" indent="-742950">
              <a:buFont typeface="+mj-lt"/>
              <a:buAutoNum type="arabicPeriod" startAt="5"/>
            </a:pPr>
            <a:r>
              <a:rPr lang="en-US" b="1" u="sng" dirty="0"/>
              <a:t>GROCERY DISTRIBUTION:</a:t>
            </a:r>
          </a:p>
        </p:txBody>
      </p:sp>
      <p:sp>
        <p:nvSpPr>
          <p:cNvPr id="3" name="Content Placeholder 2"/>
          <p:cNvSpPr>
            <a:spLocks noGrp="1"/>
          </p:cNvSpPr>
          <p:nvPr>
            <p:ph idx="1"/>
          </p:nvPr>
        </p:nvSpPr>
        <p:spPr>
          <a:xfrm>
            <a:off x="4133088" y="646176"/>
            <a:ext cx="7888224" cy="6211824"/>
          </a:xfrm>
        </p:spPr>
        <p:txBody>
          <a:bodyPr>
            <a:noAutofit/>
          </a:bodyPr>
          <a:lstStyle/>
          <a:p>
            <a:pPr>
              <a:buFont typeface="Wingdings" pitchFamily="2" charset="2"/>
              <a:buChar char="v"/>
            </a:pPr>
            <a:r>
              <a:rPr lang="en-US" sz="1800" b="1" dirty="0">
                <a:solidFill>
                  <a:srgbClr val="0070C0"/>
                </a:solidFill>
              </a:rPr>
              <a:t>Ration bags worth Rs. 3,474,887/- were distributed among 61 families every month.</a:t>
            </a:r>
          </a:p>
          <a:p>
            <a:pPr>
              <a:buFont typeface="Wingdings" pitchFamily="2" charset="2"/>
              <a:buChar char="v"/>
            </a:pPr>
            <a:r>
              <a:rPr lang="en-US" sz="1800" b="1" dirty="0">
                <a:solidFill>
                  <a:srgbClr val="0070C0"/>
                </a:solidFill>
              </a:rPr>
              <a:t>Monthly Chase grocery vouchers were distributed among 42 Families having the total worth of Rs. 256,000/-. </a:t>
            </a:r>
          </a:p>
          <a:p>
            <a:pPr>
              <a:buFont typeface="Wingdings" pitchFamily="2" charset="2"/>
              <a:buChar char="v"/>
            </a:pPr>
            <a:r>
              <a:rPr lang="en-US" sz="1800" b="1" dirty="0">
                <a:solidFill>
                  <a:srgbClr val="0070C0"/>
                </a:solidFill>
              </a:rPr>
              <a:t>Contributed Rs. 5,000/- in Inflation Relief Program with </a:t>
            </a:r>
            <a:r>
              <a:rPr lang="en-US" sz="1800" b="1" dirty="0" err="1">
                <a:solidFill>
                  <a:srgbClr val="0070C0"/>
                </a:solidFill>
              </a:rPr>
              <a:t>Khas</a:t>
            </a:r>
            <a:r>
              <a:rPr lang="en-US" sz="1800" b="1" dirty="0">
                <a:solidFill>
                  <a:srgbClr val="0070C0"/>
                </a:solidFill>
              </a:rPr>
              <a:t> </a:t>
            </a:r>
          </a:p>
          <a:p>
            <a:r>
              <a:rPr lang="en-US" sz="1800" b="1" dirty="0">
                <a:solidFill>
                  <a:srgbClr val="0070C0"/>
                </a:solidFill>
              </a:rPr>
              <a:t>Foundation to distribute flour. </a:t>
            </a:r>
          </a:p>
          <a:p>
            <a:pPr algn="just">
              <a:buFont typeface="Wingdings" pitchFamily="2" charset="2"/>
              <a:buChar char="v"/>
            </a:pPr>
            <a:r>
              <a:rPr lang="en-US" sz="1800" b="1" dirty="0">
                <a:solidFill>
                  <a:srgbClr val="0070C0"/>
                </a:solidFill>
              </a:rPr>
              <a:t>Contributed Rs. 30,000/- for Porridge and </a:t>
            </a:r>
            <a:r>
              <a:rPr lang="en-US" sz="1800" b="1" dirty="0" err="1">
                <a:solidFill>
                  <a:srgbClr val="0070C0"/>
                </a:solidFill>
              </a:rPr>
              <a:t>Cerelac</a:t>
            </a:r>
            <a:r>
              <a:rPr lang="en-US" sz="1800" b="1" dirty="0">
                <a:solidFill>
                  <a:srgbClr val="0070C0"/>
                </a:solidFill>
              </a:rPr>
              <a:t> for children and senior citizens residing at </a:t>
            </a:r>
            <a:r>
              <a:rPr lang="en-US" sz="1800" b="1" dirty="0" err="1">
                <a:solidFill>
                  <a:srgbClr val="0070C0"/>
                </a:solidFill>
              </a:rPr>
              <a:t>Darul</a:t>
            </a:r>
            <a:r>
              <a:rPr lang="en-US" sz="1800" b="1" dirty="0">
                <a:solidFill>
                  <a:srgbClr val="0070C0"/>
                </a:solidFill>
              </a:rPr>
              <a:t> </a:t>
            </a:r>
            <a:r>
              <a:rPr lang="en-US" sz="1800" b="1" dirty="0" err="1">
                <a:solidFill>
                  <a:srgbClr val="0070C0"/>
                </a:solidFill>
              </a:rPr>
              <a:t>Sukun</a:t>
            </a:r>
            <a:r>
              <a:rPr lang="en-US" sz="1800" b="1" dirty="0">
                <a:solidFill>
                  <a:srgbClr val="0070C0"/>
                </a:solidFill>
              </a:rPr>
              <a:t> throughout the year. Moreover gave some eatables including 20 dozen eggs, 20 porridge boxes, 10 cartons of milk, 20 boxes of biscuits and 10 kg sugar for them.</a:t>
            </a:r>
          </a:p>
          <a:p>
            <a:endParaRPr lang="en-US" sz="1800" b="1" dirty="0">
              <a:solidFill>
                <a:srgbClr val="0070C0"/>
              </a:solidFill>
            </a:endParaRPr>
          </a:p>
          <a:p>
            <a:endParaRPr lang="en-US" sz="1800" b="1" dirty="0">
              <a:solidFill>
                <a:srgbClr val="0070C0"/>
              </a:solidFill>
            </a:endParaRPr>
          </a:p>
          <a:p>
            <a:endParaRPr lang="en-US" sz="1800" b="1" dirty="0">
              <a:solidFill>
                <a:srgbClr val="0070C0"/>
              </a:solidFill>
            </a:endParaRPr>
          </a:p>
          <a:p>
            <a:r>
              <a:rPr lang="en-US" sz="1800" b="1" dirty="0">
                <a:solidFill>
                  <a:srgbClr val="0070C0"/>
                </a:solidFill>
              </a:rPr>
              <a:t> </a:t>
            </a:r>
          </a:p>
          <a:p>
            <a:pPr algn="just"/>
            <a:r>
              <a:rPr lang="en-US" sz="1800" b="1" dirty="0">
                <a:solidFill>
                  <a:srgbClr val="0070C0"/>
                </a:solidFill>
              </a:rPr>
              <a:t>Received a generous in-kind donation of 150 Packets of tea of worth Rs.135,000/- and  distributed among needy individuals and different institutes including </a:t>
            </a:r>
            <a:r>
              <a:rPr lang="en-US" sz="1800" b="1" dirty="0" err="1">
                <a:solidFill>
                  <a:srgbClr val="0070C0"/>
                </a:solidFill>
              </a:rPr>
              <a:t>Ehsas</a:t>
            </a:r>
            <a:r>
              <a:rPr lang="en-US" sz="1800" b="1" dirty="0">
                <a:solidFill>
                  <a:srgbClr val="0070C0"/>
                </a:solidFill>
              </a:rPr>
              <a:t>-e-</a:t>
            </a:r>
            <a:r>
              <a:rPr lang="en-US" sz="1800" b="1" dirty="0" err="1">
                <a:solidFill>
                  <a:srgbClr val="0070C0"/>
                </a:solidFill>
              </a:rPr>
              <a:t>Insaniyat</a:t>
            </a:r>
            <a:r>
              <a:rPr lang="en-US" sz="1800" b="1" dirty="0">
                <a:solidFill>
                  <a:srgbClr val="0070C0"/>
                </a:solidFill>
              </a:rPr>
              <a:t>, </a:t>
            </a:r>
            <a:r>
              <a:rPr lang="en-US" sz="1800" b="1" dirty="0" err="1">
                <a:solidFill>
                  <a:srgbClr val="0070C0"/>
                </a:solidFill>
              </a:rPr>
              <a:t>Darulsukun</a:t>
            </a:r>
            <a:r>
              <a:rPr lang="en-US" sz="1800" b="1" dirty="0">
                <a:solidFill>
                  <a:srgbClr val="0070C0"/>
                </a:solidFill>
              </a:rPr>
              <a:t> Old House, </a:t>
            </a:r>
            <a:r>
              <a:rPr lang="en-US" sz="1800" b="1" dirty="0" err="1">
                <a:solidFill>
                  <a:srgbClr val="0070C0"/>
                </a:solidFill>
              </a:rPr>
              <a:t>Aashiyana</a:t>
            </a:r>
            <a:r>
              <a:rPr lang="en-US" sz="1800" b="1" dirty="0">
                <a:solidFill>
                  <a:srgbClr val="0070C0"/>
                </a:solidFill>
              </a:rPr>
              <a:t> Trust, KSF ,  Sweet Home and Stitching Centre </a:t>
            </a:r>
            <a:r>
              <a:rPr lang="en-US" sz="1800" b="1" dirty="0" err="1">
                <a:solidFill>
                  <a:srgbClr val="0070C0"/>
                </a:solidFill>
              </a:rPr>
              <a:t>Tando</a:t>
            </a:r>
            <a:r>
              <a:rPr lang="en-US" sz="1800" b="1" dirty="0">
                <a:solidFill>
                  <a:srgbClr val="0070C0"/>
                </a:solidFill>
              </a:rPr>
              <a:t> </a:t>
            </a:r>
            <a:r>
              <a:rPr lang="en-US" sz="1800" b="1" dirty="0" err="1">
                <a:solidFill>
                  <a:srgbClr val="0070C0"/>
                </a:solidFill>
              </a:rPr>
              <a:t>Allahyar</a:t>
            </a:r>
            <a:r>
              <a:rPr lang="en-US" sz="1800" b="1" dirty="0">
                <a:solidFill>
                  <a:srgbClr val="0070C0"/>
                </a:solidFill>
              </a:rPr>
              <a:t>.  </a:t>
            </a:r>
          </a:p>
        </p:txBody>
      </p:sp>
      <p:sp>
        <p:nvSpPr>
          <p:cNvPr id="4" name="Text Placeholder 3"/>
          <p:cNvSpPr>
            <a:spLocks noGrp="1"/>
          </p:cNvSpPr>
          <p:nvPr>
            <p:ph type="body" sz="half" idx="2"/>
          </p:nvPr>
        </p:nvSpPr>
        <p:spPr>
          <a:xfrm>
            <a:off x="170688" y="2426208"/>
            <a:ext cx="3779520" cy="3379124"/>
          </a:xfrm>
        </p:spPr>
        <p:txBody>
          <a:bodyPr>
            <a:normAutofit/>
          </a:bodyPr>
          <a:lstStyle/>
          <a:p>
            <a:r>
              <a:rPr lang="en-US" sz="2400" b="1" i="1" dirty="0"/>
              <a:t>"Feeding the hungry is not just a charitable act; it is a profound expression of our shared humanity and a commitment to building a world where no one goes to bed hungry."-Unknown</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0192512" y="1248930"/>
            <a:ext cx="1828800" cy="137609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descr="1e4536b5-dd8e-4f0c-a6bb-228628bb4267.jpg"/>
          <p:cNvPicPr/>
          <p:nvPr/>
        </p:nvPicPr>
        <p:blipFill>
          <a:blip r:embed="rId3" cstate="print"/>
          <a:stretch>
            <a:fillRect/>
          </a:stretch>
        </p:blipFill>
        <p:spPr>
          <a:xfrm>
            <a:off x="4626864" y="4115770"/>
            <a:ext cx="2938272" cy="145084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8288440" y="4068881"/>
            <a:ext cx="2718816" cy="149773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5C8D2D14-54BF-471E-9340-88FC4A3AC6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04448" y="0"/>
            <a:ext cx="996444" cy="60275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8912" y="768096"/>
            <a:ext cx="11228832" cy="5262979"/>
          </a:xfrm>
          <a:prstGeom prst="rect">
            <a:avLst/>
          </a:prstGeom>
        </p:spPr>
        <p:txBody>
          <a:bodyPr wrap="square">
            <a:spAutoFit/>
          </a:bodyPr>
          <a:lstStyle/>
          <a:p>
            <a:pPr algn="just">
              <a:buFont typeface="Wingdings" pitchFamily="2" charset="2"/>
              <a:buChar char="v"/>
            </a:pPr>
            <a:r>
              <a:rPr lang="en-US" sz="2400" dirty="0">
                <a:solidFill>
                  <a:srgbClr val="0070C0"/>
                </a:solidFill>
              </a:rPr>
              <a:t> </a:t>
            </a:r>
            <a:r>
              <a:rPr lang="en-US" sz="2400" b="1" dirty="0">
                <a:solidFill>
                  <a:srgbClr val="0070C0"/>
                </a:solidFill>
              </a:rPr>
              <a:t>Donated 10kg flour to support the humanitarian efforts of NGO </a:t>
            </a:r>
            <a:r>
              <a:rPr lang="en-US" sz="2400" b="1" dirty="0" err="1">
                <a:solidFill>
                  <a:srgbClr val="0070C0"/>
                </a:solidFill>
              </a:rPr>
              <a:t>Ehsas</a:t>
            </a:r>
            <a:r>
              <a:rPr lang="en-US" sz="2400" b="1" dirty="0">
                <a:solidFill>
                  <a:srgbClr val="0070C0"/>
                </a:solidFill>
              </a:rPr>
              <a:t>-e-</a:t>
            </a:r>
            <a:r>
              <a:rPr lang="en-US" sz="2400" b="1" dirty="0" err="1">
                <a:solidFill>
                  <a:srgbClr val="0070C0"/>
                </a:solidFill>
              </a:rPr>
              <a:t>Bashar</a:t>
            </a:r>
            <a:r>
              <a:rPr lang="en-US" sz="2400" b="1" dirty="0">
                <a:solidFill>
                  <a:srgbClr val="0070C0"/>
                </a:solidFill>
              </a:rPr>
              <a:t>.</a:t>
            </a:r>
          </a:p>
          <a:p>
            <a:pPr algn="just">
              <a:buFont typeface="Wingdings" pitchFamily="2" charset="2"/>
              <a:buChar char="v"/>
            </a:pPr>
            <a:r>
              <a:rPr lang="en-US" sz="2400" b="1" dirty="0">
                <a:solidFill>
                  <a:srgbClr val="0070C0"/>
                </a:solidFill>
              </a:rPr>
              <a:t> Contributed 5 vouchers of Rs. 750/- each to aid in the purchase of 5kg flour as part of Food drive. </a:t>
            </a:r>
          </a:p>
          <a:p>
            <a:pPr algn="just">
              <a:buFont typeface="Wingdings" pitchFamily="2" charset="2"/>
              <a:buChar char="v"/>
            </a:pPr>
            <a:r>
              <a:rPr lang="en-US" sz="2400" b="1" dirty="0">
                <a:solidFill>
                  <a:srgbClr val="0070C0"/>
                </a:solidFill>
              </a:rPr>
              <a:t>Donated 36 liters of milk and 6 dozen eggs for breakfast at the orphanage Al-</a:t>
            </a:r>
            <a:r>
              <a:rPr lang="en-US" sz="2400" b="1" dirty="0" err="1">
                <a:solidFill>
                  <a:srgbClr val="0070C0"/>
                </a:solidFill>
              </a:rPr>
              <a:t>Furqan</a:t>
            </a:r>
            <a:r>
              <a:rPr lang="en-US" sz="2400" b="1" dirty="0">
                <a:solidFill>
                  <a:srgbClr val="0070C0"/>
                </a:solidFill>
              </a:rPr>
              <a:t> Homes. </a:t>
            </a:r>
          </a:p>
          <a:p>
            <a:pPr algn="just">
              <a:buFont typeface="Wingdings" pitchFamily="2" charset="2"/>
              <a:buChar char="v"/>
            </a:pPr>
            <a:r>
              <a:rPr lang="en-US" sz="2400" b="1" dirty="0">
                <a:solidFill>
                  <a:srgbClr val="0070C0"/>
                </a:solidFill>
              </a:rPr>
              <a:t> Received generous in-kind donation of 20 bags of flour, each weighing 10kg. These were distributed among the institutes;</a:t>
            </a:r>
          </a:p>
          <a:p>
            <a:pPr algn="just"/>
            <a:r>
              <a:rPr lang="en-US" sz="2400" b="1" dirty="0">
                <a:solidFill>
                  <a:srgbClr val="0070C0"/>
                </a:solidFill>
              </a:rPr>
              <a:t> </a:t>
            </a:r>
            <a:r>
              <a:rPr lang="en-US" sz="2400" b="1" dirty="0" err="1">
                <a:solidFill>
                  <a:srgbClr val="0070C0"/>
                </a:solidFill>
              </a:rPr>
              <a:t>i</a:t>
            </a:r>
            <a:r>
              <a:rPr lang="en-US" sz="2400" b="1" dirty="0">
                <a:solidFill>
                  <a:srgbClr val="0070C0"/>
                </a:solidFill>
              </a:rPr>
              <a:t>) Orphanage Al-</a:t>
            </a:r>
            <a:r>
              <a:rPr lang="en-US" sz="2400" b="1" dirty="0" err="1">
                <a:solidFill>
                  <a:srgbClr val="0070C0"/>
                </a:solidFill>
              </a:rPr>
              <a:t>Furqan</a:t>
            </a:r>
            <a:r>
              <a:rPr lang="en-US" sz="2400" b="1" dirty="0">
                <a:solidFill>
                  <a:srgbClr val="0070C0"/>
                </a:solidFill>
              </a:rPr>
              <a:t> Homes. </a:t>
            </a:r>
          </a:p>
          <a:p>
            <a:pPr algn="just"/>
            <a:r>
              <a:rPr lang="en-US" sz="2400" b="1" dirty="0">
                <a:solidFill>
                  <a:srgbClr val="0070C0"/>
                </a:solidFill>
              </a:rPr>
              <a:t>ii) </a:t>
            </a:r>
            <a:r>
              <a:rPr lang="en-US" sz="2400" b="1" dirty="0" err="1">
                <a:solidFill>
                  <a:srgbClr val="0070C0"/>
                </a:solidFill>
              </a:rPr>
              <a:t>Darul</a:t>
            </a:r>
            <a:r>
              <a:rPr lang="en-US" sz="2400" b="1" dirty="0">
                <a:solidFill>
                  <a:srgbClr val="0070C0"/>
                </a:solidFill>
              </a:rPr>
              <a:t> </a:t>
            </a:r>
            <a:r>
              <a:rPr lang="en-US" sz="2400" b="1" dirty="0" err="1">
                <a:solidFill>
                  <a:srgbClr val="0070C0"/>
                </a:solidFill>
              </a:rPr>
              <a:t>Sukun</a:t>
            </a:r>
            <a:r>
              <a:rPr lang="en-US" sz="2400" b="1" dirty="0">
                <a:solidFill>
                  <a:srgbClr val="0070C0"/>
                </a:solidFill>
              </a:rPr>
              <a:t> Old House.</a:t>
            </a:r>
          </a:p>
          <a:p>
            <a:pPr algn="just"/>
            <a:r>
              <a:rPr lang="en-US" sz="2400" b="1" dirty="0">
                <a:solidFill>
                  <a:srgbClr val="0070C0"/>
                </a:solidFill>
              </a:rPr>
              <a:t> iii) </a:t>
            </a:r>
            <a:r>
              <a:rPr lang="en-US" sz="2400" b="1" dirty="0" err="1">
                <a:solidFill>
                  <a:srgbClr val="0070C0"/>
                </a:solidFill>
              </a:rPr>
              <a:t>Darul</a:t>
            </a:r>
            <a:r>
              <a:rPr lang="en-US" sz="2400" b="1" dirty="0">
                <a:solidFill>
                  <a:srgbClr val="0070C0"/>
                </a:solidFill>
              </a:rPr>
              <a:t> </a:t>
            </a:r>
            <a:r>
              <a:rPr lang="en-US" sz="2400" b="1" dirty="0" err="1">
                <a:solidFill>
                  <a:srgbClr val="0070C0"/>
                </a:solidFill>
              </a:rPr>
              <a:t>Sukun</a:t>
            </a:r>
            <a:r>
              <a:rPr lang="en-US" sz="2400" b="1" dirty="0">
                <a:solidFill>
                  <a:srgbClr val="0070C0"/>
                </a:solidFill>
              </a:rPr>
              <a:t> Institute for Disable Children.</a:t>
            </a:r>
          </a:p>
          <a:p>
            <a:pPr algn="just"/>
            <a:r>
              <a:rPr lang="en-US" sz="2400" b="1" dirty="0">
                <a:solidFill>
                  <a:srgbClr val="0070C0"/>
                </a:solidFill>
              </a:rPr>
              <a:t> iv) </a:t>
            </a:r>
            <a:r>
              <a:rPr lang="en-US" sz="2400" b="1" dirty="0" err="1">
                <a:solidFill>
                  <a:srgbClr val="0070C0"/>
                </a:solidFill>
              </a:rPr>
              <a:t>Idarieu</a:t>
            </a:r>
            <a:r>
              <a:rPr lang="en-US" sz="2400" b="1" dirty="0">
                <a:solidFill>
                  <a:srgbClr val="0070C0"/>
                </a:solidFill>
              </a:rPr>
              <a:t> School for Blind and Deaf. </a:t>
            </a:r>
          </a:p>
          <a:p>
            <a:pPr algn="just"/>
            <a:r>
              <a:rPr lang="en-US" sz="2400" b="1" dirty="0">
                <a:solidFill>
                  <a:srgbClr val="0070C0"/>
                </a:solidFill>
              </a:rPr>
              <a:t>v) Old Women Home </a:t>
            </a:r>
            <a:r>
              <a:rPr lang="en-US" sz="2400" b="1" dirty="0" err="1">
                <a:solidFill>
                  <a:srgbClr val="0070C0"/>
                </a:solidFill>
              </a:rPr>
              <a:t>Aashiyana</a:t>
            </a:r>
            <a:r>
              <a:rPr lang="en-US" sz="2400" b="1" dirty="0">
                <a:solidFill>
                  <a:srgbClr val="0070C0"/>
                </a:solidFill>
              </a:rPr>
              <a:t> Trust.</a:t>
            </a:r>
          </a:p>
          <a:p>
            <a:pPr algn="just"/>
            <a:r>
              <a:rPr lang="en-US" sz="2400" b="1" dirty="0">
                <a:solidFill>
                  <a:srgbClr val="0070C0"/>
                </a:solidFill>
              </a:rPr>
              <a:t> vi) </a:t>
            </a:r>
            <a:r>
              <a:rPr lang="en-US" sz="2400" b="1" dirty="0" err="1">
                <a:solidFill>
                  <a:srgbClr val="0070C0"/>
                </a:solidFill>
              </a:rPr>
              <a:t>Bint</a:t>
            </a:r>
            <a:r>
              <a:rPr lang="en-US" sz="2400" b="1" dirty="0">
                <a:solidFill>
                  <a:srgbClr val="0070C0"/>
                </a:solidFill>
              </a:rPr>
              <a:t>-e-Fatima Old House for Women.</a:t>
            </a:r>
          </a:p>
          <a:p>
            <a:pPr algn="just"/>
            <a:r>
              <a:rPr lang="en-US" sz="2400" b="1" dirty="0">
                <a:solidFill>
                  <a:srgbClr val="0070C0"/>
                </a:solidFill>
              </a:rPr>
              <a:t> vii) Maids and servants employed in different households. </a:t>
            </a:r>
          </a:p>
        </p:txBody>
      </p:sp>
      <p:pic>
        <p:nvPicPr>
          <p:cNvPr id="3" name="Picture 2">
            <a:extLst>
              <a:ext uri="{FF2B5EF4-FFF2-40B4-BE49-F238E27FC236}">
                <a16:creationId xmlns:a16="http://schemas.microsoft.com/office/drawing/2014/main" id="{5C8D2D14-54BF-471E-9340-88FC4A3AC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99304" y="-1"/>
            <a:ext cx="1201588" cy="72684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1751"/>
            <a:ext cx="4699000" cy="2286000"/>
          </a:xfrm>
        </p:spPr>
        <p:txBody>
          <a:bodyPr anchor="ctr"/>
          <a:lstStyle/>
          <a:p>
            <a:pPr marL="742950" indent="-742950" algn="ctr">
              <a:buFont typeface="+mj-lt"/>
              <a:buAutoNum type="arabicPeriod" startAt="6"/>
            </a:pPr>
            <a:r>
              <a:rPr lang="en-US" sz="3200" b="1" u="sng" dirty="0"/>
              <a:t>HAND PUMPS</a:t>
            </a:r>
            <a:r>
              <a:rPr lang="en-US" dirty="0"/>
              <a:t>: </a:t>
            </a:r>
          </a:p>
        </p:txBody>
      </p:sp>
      <p:sp>
        <p:nvSpPr>
          <p:cNvPr id="3" name="Content Placeholder 2"/>
          <p:cNvSpPr>
            <a:spLocks noGrp="1"/>
          </p:cNvSpPr>
          <p:nvPr>
            <p:ph idx="1"/>
          </p:nvPr>
        </p:nvSpPr>
        <p:spPr>
          <a:xfrm>
            <a:off x="4800600" y="1272208"/>
            <a:ext cx="6492240" cy="4717111"/>
          </a:xfrm>
        </p:spPr>
        <p:txBody>
          <a:bodyPr>
            <a:normAutofit/>
          </a:bodyPr>
          <a:lstStyle/>
          <a:p>
            <a:pPr algn="just">
              <a:buFont typeface="Wingdings" pitchFamily="2" charset="2"/>
              <a:buChar char="v"/>
            </a:pPr>
            <a:r>
              <a:rPr lang="en-US" sz="2400" dirty="0">
                <a:solidFill>
                  <a:srgbClr val="0070C0"/>
                </a:solidFill>
              </a:rPr>
              <a:t> </a:t>
            </a:r>
            <a:r>
              <a:rPr lang="en-US" sz="2400" b="1" dirty="0">
                <a:solidFill>
                  <a:srgbClr val="0070C0"/>
                </a:solidFill>
              </a:rPr>
              <a:t>85 hand pumps worth of Rs. 2,125,000/- were installed, in collaboration with </a:t>
            </a:r>
            <a:r>
              <a:rPr lang="en-US" sz="2400" b="1" dirty="0" err="1">
                <a:solidFill>
                  <a:srgbClr val="0070C0"/>
                </a:solidFill>
              </a:rPr>
              <a:t>Alamgir</a:t>
            </a:r>
            <a:r>
              <a:rPr lang="en-US" sz="2400" b="1" dirty="0">
                <a:solidFill>
                  <a:srgbClr val="0070C0"/>
                </a:solidFill>
              </a:rPr>
              <a:t> Welfare Trust International, to help in supply of water among poor families residing in </a:t>
            </a:r>
            <a:r>
              <a:rPr lang="en-US" sz="2400" b="1" dirty="0" err="1">
                <a:solidFill>
                  <a:srgbClr val="0070C0"/>
                </a:solidFill>
              </a:rPr>
              <a:t>Mityari</a:t>
            </a:r>
            <a:r>
              <a:rPr lang="en-US" sz="2400" b="1" dirty="0">
                <a:solidFill>
                  <a:srgbClr val="0070C0"/>
                </a:solidFill>
              </a:rPr>
              <a:t>, </a:t>
            </a:r>
            <a:r>
              <a:rPr lang="en-US" sz="2400" b="1" dirty="0" err="1">
                <a:solidFill>
                  <a:srgbClr val="0070C0"/>
                </a:solidFill>
              </a:rPr>
              <a:t>Larkana</a:t>
            </a:r>
            <a:r>
              <a:rPr lang="en-US" sz="2400" b="1" dirty="0">
                <a:solidFill>
                  <a:srgbClr val="0070C0"/>
                </a:solidFill>
              </a:rPr>
              <a:t>, </a:t>
            </a:r>
            <a:r>
              <a:rPr lang="en-US" sz="2400" b="1" dirty="0" err="1">
                <a:solidFill>
                  <a:srgbClr val="0070C0"/>
                </a:solidFill>
              </a:rPr>
              <a:t>Khairpur</a:t>
            </a:r>
            <a:r>
              <a:rPr lang="en-US" sz="2400" b="1" dirty="0">
                <a:solidFill>
                  <a:srgbClr val="0070C0"/>
                </a:solidFill>
              </a:rPr>
              <a:t> and </a:t>
            </a:r>
            <a:r>
              <a:rPr lang="en-US" sz="2400" b="1" dirty="0" err="1">
                <a:solidFill>
                  <a:srgbClr val="0070C0"/>
                </a:solidFill>
              </a:rPr>
              <a:t>Mirpur</a:t>
            </a:r>
            <a:r>
              <a:rPr lang="en-US" sz="2400" b="1" dirty="0">
                <a:solidFill>
                  <a:srgbClr val="0070C0"/>
                </a:solidFill>
              </a:rPr>
              <a:t> </a:t>
            </a:r>
            <a:r>
              <a:rPr lang="en-US" sz="2400" b="1" dirty="0" err="1">
                <a:solidFill>
                  <a:srgbClr val="0070C0"/>
                </a:solidFill>
              </a:rPr>
              <a:t>Khas</a:t>
            </a:r>
            <a:r>
              <a:rPr lang="en-US" sz="2400" b="1" dirty="0">
                <a:solidFill>
                  <a:srgbClr val="0070C0"/>
                </a:solidFill>
              </a:rPr>
              <a:t>. </a:t>
            </a:r>
          </a:p>
          <a:p>
            <a:pPr algn="just">
              <a:buFont typeface="Wingdings" pitchFamily="2" charset="2"/>
              <a:buChar char="v"/>
            </a:pPr>
            <a:endParaRPr lang="en-US" sz="2400" b="1" dirty="0">
              <a:solidFill>
                <a:srgbClr val="0070C0"/>
              </a:solidFill>
            </a:endParaRPr>
          </a:p>
          <a:p>
            <a:pPr algn="just">
              <a:buFont typeface="Wingdings" pitchFamily="2" charset="2"/>
              <a:buChar char="v"/>
            </a:pPr>
            <a:r>
              <a:rPr lang="en-US" sz="2400" b="1" dirty="0">
                <a:solidFill>
                  <a:srgbClr val="0070C0"/>
                </a:solidFill>
              </a:rPr>
              <a:t> Also installed two hand pumps of worth Rs.100, 000 /- in collaboration with RDF, in village of </a:t>
            </a:r>
            <a:r>
              <a:rPr lang="en-US" sz="2400" b="1" dirty="0" err="1">
                <a:solidFill>
                  <a:srgbClr val="0070C0"/>
                </a:solidFill>
              </a:rPr>
              <a:t>Tando</a:t>
            </a:r>
            <a:r>
              <a:rPr lang="en-US" sz="2400" b="1" dirty="0">
                <a:solidFill>
                  <a:srgbClr val="0070C0"/>
                </a:solidFill>
              </a:rPr>
              <a:t> Adam, District </a:t>
            </a:r>
            <a:r>
              <a:rPr lang="en-US" sz="2400" b="1" dirty="0" err="1">
                <a:solidFill>
                  <a:srgbClr val="0070C0"/>
                </a:solidFill>
              </a:rPr>
              <a:t>Sanghar</a:t>
            </a:r>
            <a:r>
              <a:rPr lang="en-US" sz="2400" b="1" dirty="0">
                <a:solidFill>
                  <a:srgbClr val="0070C0"/>
                </a:solidFill>
              </a:rPr>
              <a:t>. This initiative has brought clean and accessible water to community in need.</a:t>
            </a:r>
          </a:p>
        </p:txBody>
      </p:sp>
      <p:sp>
        <p:nvSpPr>
          <p:cNvPr id="4" name="Text Placeholder 3"/>
          <p:cNvSpPr>
            <a:spLocks noGrp="1"/>
          </p:cNvSpPr>
          <p:nvPr>
            <p:ph type="body" sz="half" idx="2"/>
          </p:nvPr>
        </p:nvSpPr>
        <p:spPr>
          <a:xfrm>
            <a:off x="60198" y="2173801"/>
            <a:ext cx="3962400" cy="3379124"/>
          </a:xfrm>
        </p:spPr>
        <p:txBody>
          <a:bodyPr>
            <a:normAutofit/>
          </a:bodyPr>
          <a:lstStyle/>
          <a:p>
            <a:r>
              <a:rPr lang="en-US" sz="2000" i="1" dirty="0"/>
              <a:t>Allah says in Quran “Indeed, the men who practice charity and the women who practice charity and [they who] have loaned Allah a goodly loan – it will be multiplied for them, and they will have a noble reward.”- [57:18] </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729996" y="4591050"/>
            <a:ext cx="2514600" cy="19431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6224" y="0"/>
            <a:ext cx="1264668" cy="76500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072" y="594359"/>
            <a:ext cx="4596384" cy="2286000"/>
          </a:xfrm>
        </p:spPr>
        <p:txBody>
          <a:bodyPr anchor="ctr"/>
          <a:lstStyle/>
          <a:p>
            <a:pPr marL="742950" indent="-742950">
              <a:buFont typeface="+mj-lt"/>
              <a:buAutoNum type="arabicPeriod" startAt="7"/>
            </a:pPr>
            <a:r>
              <a:rPr lang="en-US" b="1" u="sng" dirty="0"/>
              <a:t>WI</a:t>
            </a:r>
            <a:r>
              <a:rPr lang="en-US" sz="3200" b="1" u="sng" dirty="0"/>
              <a:t>NTER DRIVE</a:t>
            </a:r>
            <a:r>
              <a:rPr lang="en-US" b="1" u="sng" dirty="0"/>
              <a:t>:</a:t>
            </a:r>
          </a:p>
        </p:txBody>
      </p:sp>
      <p:sp>
        <p:nvSpPr>
          <p:cNvPr id="3" name="Content Placeholder 2"/>
          <p:cNvSpPr>
            <a:spLocks noGrp="1"/>
          </p:cNvSpPr>
          <p:nvPr>
            <p:ph idx="1"/>
          </p:nvPr>
        </p:nvSpPr>
        <p:spPr>
          <a:xfrm>
            <a:off x="4437888" y="786384"/>
            <a:ext cx="7376160" cy="6071616"/>
          </a:xfrm>
        </p:spPr>
        <p:txBody>
          <a:bodyPr>
            <a:normAutofit fontScale="70000" lnSpcReduction="20000"/>
          </a:bodyPr>
          <a:lstStyle/>
          <a:p>
            <a:pPr lvl="0" algn="just">
              <a:buFont typeface="Wingdings" pitchFamily="2" charset="2"/>
              <a:buChar char="v"/>
            </a:pPr>
            <a:r>
              <a:rPr lang="en-US" sz="2600" b="1" dirty="0">
                <a:solidFill>
                  <a:srgbClr val="0070C0"/>
                </a:solidFill>
              </a:rPr>
              <a:t>Blankets were distributed among underprivileged families in Karachi, </a:t>
            </a:r>
            <a:r>
              <a:rPr lang="en-US" sz="2600" b="1" dirty="0" err="1">
                <a:solidFill>
                  <a:srgbClr val="0070C0"/>
                </a:solidFill>
              </a:rPr>
              <a:t>TandoAllahyar-Sindh</a:t>
            </a:r>
            <a:r>
              <a:rPr lang="en-US" sz="2600" b="1" dirty="0">
                <a:solidFill>
                  <a:srgbClr val="0070C0"/>
                </a:solidFill>
              </a:rPr>
              <a:t>, </a:t>
            </a:r>
            <a:r>
              <a:rPr lang="en-US" sz="2600" b="1" dirty="0" err="1">
                <a:solidFill>
                  <a:srgbClr val="0070C0"/>
                </a:solidFill>
              </a:rPr>
              <a:t>Tando</a:t>
            </a:r>
            <a:r>
              <a:rPr lang="en-US" sz="2600" b="1" dirty="0">
                <a:solidFill>
                  <a:srgbClr val="0070C0"/>
                </a:solidFill>
              </a:rPr>
              <a:t> Adam-</a:t>
            </a:r>
            <a:r>
              <a:rPr lang="en-US" sz="2600" b="1" dirty="0" err="1">
                <a:solidFill>
                  <a:srgbClr val="0070C0"/>
                </a:solidFill>
              </a:rPr>
              <a:t>Sindh</a:t>
            </a:r>
            <a:r>
              <a:rPr lang="en-US" sz="2600" b="1" dirty="0">
                <a:solidFill>
                  <a:srgbClr val="0070C0"/>
                </a:solidFill>
              </a:rPr>
              <a:t>, Village of </a:t>
            </a:r>
            <a:r>
              <a:rPr lang="en-US" sz="2600" b="1" dirty="0" err="1">
                <a:solidFill>
                  <a:srgbClr val="0070C0"/>
                </a:solidFill>
              </a:rPr>
              <a:t>Goundariro</a:t>
            </a:r>
            <a:r>
              <a:rPr lang="en-US" sz="2600" b="1" dirty="0">
                <a:solidFill>
                  <a:srgbClr val="0070C0"/>
                </a:solidFill>
              </a:rPr>
              <a:t> District </a:t>
            </a:r>
            <a:r>
              <a:rPr lang="en-US" sz="2600" b="1" dirty="0" err="1">
                <a:solidFill>
                  <a:srgbClr val="0070C0"/>
                </a:solidFill>
              </a:rPr>
              <a:t>Khairpur-Sindh</a:t>
            </a:r>
            <a:r>
              <a:rPr lang="en-US" sz="2600" b="1" dirty="0">
                <a:solidFill>
                  <a:srgbClr val="0070C0"/>
                </a:solidFill>
              </a:rPr>
              <a:t>, </a:t>
            </a:r>
            <a:r>
              <a:rPr lang="en-US" sz="2600" b="1" dirty="0" err="1">
                <a:solidFill>
                  <a:srgbClr val="0070C0"/>
                </a:solidFill>
              </a:rPr>
              <a:t>Larkana</a:t>
            </a:r>
            <a:r>
              <a:rPr lang="en-US" sz="2600" b="1" dirty="0">
                <a:solidFill>
                  <a:srgbClr val="0070C0"/>
                </a:solidFill>
              </a:rPr>
              <a:t>-</a:t>
            </a:r>
            <a:r>
              <a:rPr lang="en-US" sz="2600" b="1" dirty="0" err="1">
                <a:solidFill>
                  <a:srgbClr val="0070C0"/>
                </a:solidFill>
              </a:rPr>
              <a:t>Sindh</a:t>
            </a:r>
            <a:r>
              <a:rPr lang="en-US" sz="2600" b="1" dirty="0">
                <a:solidFill>
                  <a:srgbClr val="0070C0"/>
                </a:solidFill>
              </a:rPr>
              <a:t>, </a:t>
            </a:r>
            <a:r>
              <a:rPr lang="en-US" sz="2600" b="1" dirty="0" err="1">
                <a:solidFill>
                  <a:srgbClr val="0070C0"/>
                </a:solidFill>
              </a:rPr>
              <a:t>Sukkur-Sindh</a:t>
            </a:r>
            <a:r>
              <a:rPr lang="en-US" sz="2600" b="1" dirty="0">
                <a:solidFill>
                  <a:srgbClr val="0070C0"/>
                </a:solidFill>
              </a:rPr>
              <a:t>, Hyderabad-</a:t>
            </a:r>
            <a:r>
              <a:rPr lang="en-US" sz="2600" b="1" dirty="0" err="1">
                <a:solidFill>
                  <a:srgbClr val="0070C0"/>
                </a:solidFill>
              </a:rPr>
              <a:t>Sindh,Sujawal</a:t>
            </a:r>
            <a:r>
              <a:rPr lang="en-US" sz="2600" b="1" dirty="0">
                <a:solidFill>
                  <a:srgbClr val="0070C0"/>
                </a:solidFill>
              </a:rPr>
              <a:t>-</a:t>
            </a:r>
            <a:r>
              <a:rPr lang="en-US" sz="2600" b="1" dirty="0" err="1">
                <a:solidFill>
                  <a:srgbClr val="0070C0"/>
                </a:solidFill>
              </a:rPr>
              <a:t>Sindh</a:t>
            </a:r>
            <a:r>
              <a:rPr lang="en-US" sz="2600" b="1" dirty="0">
                <a:solidFill>
                  <a:srgbClr val="0070C0"/>
                </a:solidFill>
              </a:rPr>
              <a:t>, Peshawar-KPK, Quetta-Baluchistan, </a:t>
            </a:r>
            <a:r>
              <a:rPr lang="en-US" sz="2600" b="1" dirty="0" err="1">
                <a:solidFill>
                  <a:srgbClr val="0070C0"/>
                </a:solidFill>
              </a:rPr>
              <a:t>Kalam</a:t>
            </a:r>
            <a:r>
              <a:rPr lang="en-US" sz="2600" b="1" dirty="0">
                <a:solidFill>
                  <a:srgbClr val="0070C0"/>
                </a:solidFill>
              </a:rPr>
              <a:t>-KPK, </a:t>
            </a:r>
            <a:r>
              <a:rPr lang="en-US" sz="2600" b="1" dirty="0" err="1">
                <a:solidFill>
                  <a:srgbClr val="0070C0"/>
                </a:solidFill>
              </a:rPr>
              <a:t>Abbottabad</a:t>
            </a:r>
            <a:r>
              <a:rPr lang="en-US" sz="2600" b="1" dirty="0">
                <a:solidFill>
                  <a:srgbClr val="0070C0"/>
                </a:solidFill>
              </a:rPr>
              <a:t>-KPK and </a:t>
            </a:r>
            <a:r>
              <a:rPr lang="en-US" sz="2600" b="1" dirty="0" err="1">
                <a:solidFill>
                  <a:srgbClr val="0070C0"/>
                </a:solidFill>
              </a:rPr>
              <a:t>Nathiagali</a:t>
            </a:r>
            <a:r>
              <a:rPr lang="en-US" sz="2600" b="1" dirty="0">
                <a:solidFill>
                  <a:srgbClr val="0070C0"/>
                </a:solidFill>
              </a:rPr>
              <a:t>-KPK.</a:t>
            </a:r>
          </a:p>
          <a:p>
            <a:pPr algn="just">
              <a:buFont typeface="Wingdings" pitchFamily="2" charset="2"/>
              <a:buChar char="v"/>
            </a:pPr>
            <a:r>
              <a:rPr lang="en-US" sz="2600" b="1" dirty="0">
                <a:solidFill>
                  <a:srgbClr val="0070C0"/>
                </a:solidFill>
              </a:rPr>
              <a:t>Welfare institutes in Karachi, like </a:t>
            </a:r>
            <a:r>
              <a:rPr lang="en-US" sz="2600" b="1" dirty="0" err="1">
                <a:solidFill>
                  <a:srgbClr val="0070C0"/>
                </a:solidFill>
              </a:rPr>
              <a:t>DarulSukun</a:t>
            </a:r>
            <a:r>
              <a:rPr lang="en-US" sz="2600" b="1" dirty="0">
                <a:solidFill>
                  <a:srgbClr val="0070C0"/>
                </a:solidFill>
              </a:rPr>
              <a:t> Kashmir </a:t>
            </a:r>
            <a:r>
              <a:rPr lang="en-US" sz="2600" b="1" dirty="0" err="1">
                <a:solidFill>
                  <a:srgbClr val="0070C0"/>
                </a:solidFill>
              </a:rPr>
              <a:t>Road,DarulSukun</a:t>
            </a:r>
            <a:r>
              <a:rPr lang="en-US" sz="2600" b="1" dirty="0">
                <a:solidFill>
                  <a:srgbClr val="0070C0"/>
                </a:solidFill>
              </a:rPr>
              <a:t> Old </a:t>
            </a:r>
            <a:r>
              <a:rPr lang="en-US" sz="2600" b="1" dirty="0" err="1">
                <a:solidFill>
                  <a:srgbClr val="0070C0"/>
                </a:solidFill>
              </a:rPr>
              <a:t>House,Idarieu</a:t>
            </a:r>
            <a:r>
              <a:rPr lang="en-US" sz="2600" b="1" dirty="0">
                <a:solidFill>
                  <a:srgbClr val="0070C0"/>
                </a:solidFill>
              </a:rPr>
              <a:t> School for blind and deaf, </a:t>
            </a:r>
            <a:r>
              <a:rPr lang="en-US" sz="2600" b="1" dirty="0" err="1">
                <a:solidFill>
                  <a:srgbClr val="0070C0"/>
                </a:solidFill>
              </a:rPr>
              <a:t>Aashiyana</a:t>
            </a:r>
            <a:r>
              <a:rPr lang="en-US" sz="2600" b="1" dirty="0">
                <a:solidFill>
                  <a:srgbClr val="0070C0"/>
                </a:solidFill>
              </a:rPr>
              <a:t> Trust and </a:t>
            </a:r>
            <a:r>
              <a:rPr lang="en-US" sz="2600" b="1" dirty="0" err="1">
                <a:solidFill>
                  <a:srgbClr val="0070C0"/>
                </a:solidFill>
              </a:rPr>
              <a:t>Abbasi</a:t>
            </a:r>
            <a:r>
              <a:rPr lang="en-US" sz="2600" b="1" dirty="0">
                <a:solidFill>
                  <a:srgbClr val="0070C0"/>
                </a:solidFill>
              </a:rPr>
              <a:t> </a:t>
            </a:r>
            <a:r>
              <a:rPr lang="en-US" sz="2600" b="1" dirty="0" err="1">
                <a:solidFill>
                  <a:srgbClr val="0070C0"/>
                </a:solidFill>
              </a:rPr>
              <a:t>Shaheed</a:t>
            </a:r>
            <a:r>
              <a:rPr lang="en-US" sz="2600" b="1" dirty="0">
                <a:solidFill>
                  <a:srgbClr val="0070C0"/>
                </a:solidFill>
              </a:rPr>
              <a:t> Hospital, received and distributed the warm blankets.</a:t>
            </a:r>
          </a:p>
          <a:p>
            <a:pPr lvl="0" algn="just">
              <a:buFont typeface="Wingdings" pitchFamily="2" charset="2"/>
              <a:buChar char="v"/>
            </a:pPr>
            <a:r>
              <a:rPr lang="en-US" sz="2600" b="1" dirty="0">
                <a:solidFill>
                  <a:srgbClr val="0070C0"/>
                </a:solidFill>
              </a:rPr>
              <a:t>Blankets and Jackets were sent to NGO </a:t>
            </a:r>
            <a:r>
              <a:rPr lang="en-US" sz="2600" b="1" dirty="0" err="1">
                <a:solidFill>
                  <a:srgbClr val="0070C0"/>
                </a:solidFill>
              </a:rPr>
              <a:t>Aabroo</a:t>
            </a:r>
            <a:r>
              <a:rPr lang="en-US" sz="2600" b="1" dirty="0">
                <a:solidFill>
                  <a:srgbClr val="0070C0"/>
                </a:solidFill>
              </a:rPr>
              <a:t> Educational Welfare Organization in Lahore, and were distributed among underprivileged families in Punjab.</a:t>
            </a:r>
          </a:p>
          <a:p>
            <a:pPr lvl="0" algn="just">
              <a:buFont typeface="Wingdings" pitchFamily="2" charset="2"/>
              <a:buChar char="v"/>
            </a:pPr>
            <a:r>
              <a:rPr lang="en-US" sz="2600" b="1" dirty="0">
                <a:solidFill>
                  <a:srgbClr val="0070C0"/>
                </a:solidFill>
              </a:rPr>
              <a:t>Poor students of People’s School </a:t>
            </a:r>
            <a:r>
              <a:rPr lang="en-US" sz="2600" b="1" dirty="0" err="1">
                <a:solidFill>
                  <a:srgbClr val="0070C0"/>
                </a:solidFill>
              </a:rPr>
              <a:t>Mirpur</a:t>
            </a:r>
            <a:r>
              <a:rPr lang="en-US" sz="2600" b="1" dirty="0">
                <a:solidFill>
                  <a:srgbClr val="0070C0"/>
                </a:solidFill>
              </a:rPr>
              <a:t> </a:t>
            </a:r>
            <a:r>
              <a:rPr lang="en-US" sz="2600" b="1" dirty="0" err="1">
                <a:solidFill>
                  <a:srgbClr val="0070C0"/>
                </a:solidFill>
              </a:rPr>
              <a:t>Batholo</a:t>
            </a:r>
            <a:r>
              <a:rPr lang="en-US" sz="2600" b="1" dirty="0">
                <a:solidFill>
                  <a:srgbClr val="0070C0"/>
                </a:solidFill>
              </a:rPr>
              <a:t> District </a:t>
            </a:r>
            <a:r>
              <a:rPr lang="en-US" sz="2600" b="1" dirty="0" err="1">
                <a:solidFill>
                  <a:srgbClr val="0070C0"/>
                </a:solidFill>
              </a:rPr>
              <a:t>Sujawal</a:t>
            </a:r>
            <a:r>
              <a:rPr lang="en-US" sz="2600" b="1" dirty="0">
                <a:solidFill>
                  <a:srgbClr val="0070C0"/>
                </a:solidFill>
              </a:rPr>
              <a:t> and Badin </a:t>
            </a:r>
            <a:r>
              <a:rPr lang="en-US" sz="2600" b="1" dirty="0" err="1">
                <a:solidFill>
                  <a:srgbClr val="0070C0"/>
                </a:solidFill>
              </a:rPr>
              <a:t>Madressah</a:t>
            </a:r>
            <a:r>
              <a:rPr lang="en-US" sz="2600" b="1" dirty="0">
                <a:solidFill>
                  <a:srgbClr val="0070C0"/>
                </a:solidFill>
              </a:rPr>
              <a:t> received jackets.  Furthermore, jackets were distributed among children in Peshawar-KPK, </a:t>
            </a:r>
            <a:r>
              <a:rPr lang="en-US" sz="2600" b="1" dirty="0" err="1">
                <a:solidFill>
                  <a:srgbClr val="0070C0"/>
                </a:solidFill>
              </a:rPr>
              <a:t>Larkana</a:t>
            </a:r>
            <a:r>
              <a:rPr lang="en-US" sz="2600" b="1" dirty="0">
                <a:solidFill>
                  <a:srgbClr val="0070C0"/>
                </a:solidFill>
              </a:rPr>
              <a:t>-</a:t>
            </a:r>
            <a:r>
              <a:rPr lang="en-US" sz="2600" b="1" dirty="0" err="1">
                <a:solidFill>
                  <a:srgbClr val="0070C0"/>
                </a:solidFill>
              </a:rPr>
              <a:t>Sindh,Kalam</a:t>
            </a:r>
            <a:r>
              <a:rPr lang="en-US" sz="2600" b="1" dirty="0">
                <a:solidFill>
                  <a:srgbClr val="0070C0"/>
                </a:solidFill>
              </a:rPr>
              <a:t>-KPK and </a:t>
            </a:r>
            <a:r>
              <a:rPr lang="en-US" sz="2600" b="1" dirty="0" err="1">
                <a:solidFill>
                  <a:srgbClr val="0070C0"/>
                </a:solidFill>
              </a:rPr>
              <a:t>Nathiagali</a:t>
            </a:r>
            <a:r>
              <a:rPr lang="en-US" sz="2600" b="1" dirty="0">
                <a:solidFill>
                  <a:srgbClr val="0070C0"/>
                </a:solidFill>
              </a:rPr>
              <a:t>-KPK.</a:t>
            </a:r>
          </a:p>
          <a:p>
            <a:pPr lvl="0" algn="just">
              <a:buFont typeface="Wingdings" pitchFamily="2" charset="2"/>
              <a:buChar char="v"/>
            </a:pPr>
            <a:r>
              <a:rPr lang="en-US" sz="2600" b="1" dirty="0">
                <a:solidFill>
                  <a:srgbClr val="0070C0"/>
                </a:solidFill>
              </a:rPr>
              <a:t>Distributed shoes and socks among children in Peshawar-KPK, Lahore-Punjab, </a:t>
            </a:r>
            <a:r>
              <a:rPr lang="en-US" sz="2600" b="1" dirty="0" err="1">
                <a:solidFill>
                  <a:srgbClr val="0070C0"/>
                </a:solidFill>
              </a:rPr>
              <a:t>Kalam</a:t>
            </a:r>
            <a:r>
              <a:rPr lang="en-US" sz="2600" b="1" dirty="0">
                <a:solidFill>
                  <a:srgbClr val="0070C0"/>
                </a:solidFill>
              </a:rPr>
              <a:t>-KPK and </a:t>
            </a:r>
            <a:r>
              <a:rPr lang="en-US" sz="2600" b="1" dirty="0" err="1">
                <a:solidFill>
                  <a:srgbClr val="0070C0"/>
                </a:solidFill>
              </a:rPr>
              <a:t>Abbottabad</a:t>
            </a:r>
            <a:r>
              <a:rPr lang="en-US" sz="2600" b="1" dirty="0">
                <a:solidFill>
                  <a:srgbClr val="0070C0"/>
                </a:solidFill>
              </a:rPr>
              <a:t>-KPK.</a:t>
            </a:r>
          </a:p>
          <a:p>
            <a:pPr lvl="0" algn="just">
              <a:buFont typeface="Wingdings" pitchFamily="2" charset="2"/>
              <a:buChar char="v"/>
            </a:pPr>
            <a:r>
              <a:rPr lang="en-US" sz="2600" b="1" dirty="0">
                <a:solidFill>
                  <a:srgbClr val="0070C0"/>
                </a:solidFill>
              </a:rPr>
              <a:t>Shawls distributed at </a:t>
            </a:r>
            <a:r>
              <a:rPr lang="en-US" sz="2600" b="1" dirty="0" err="1">
                <a:solidFill>
                  <a:srgbClr val="0070C0"/>
                </a:solidFill>
              </a:rPr>
              <a:t>DarulSukun</a:t>
            </a:r>
            <a:r>
              <a:rPr lang="en-US" sz="2600" b="1" dirty="0">
                <a:solidFill>
                  <a:srgbClr val="0070C0"/>
                </a:solidFill>
              </a:rPr>
              <a:t> Old House M.A Jinnah Road and </a:t>
            </a:r>
            <a:r>
              <a:rPr lang="en-US" sz="2600" b="1" dirty="0" err="1">
                <a:solidFill>
                  <a:srgbClr val="0070C0"/>
                </a:solidFill>
              </a:rPr>
              <a:t>TandoAllahyar</a:t>
            </a:r>
            <a:r>
              <a:rPr lang="en-US" sz="2600" b="1" dirty="0">
                <a:solidFill>
                  <a:srgbClr val="0070C0"/>
                </a:solidFill>
              </a:rPr>
              <a:t>.</a:t>
            </a:r>
          </a:p>
          <a:p>
            <a:pPr lvl="0" algn="just">
              <a:buFont typeface="Wingdings" pitchFamily="2" charset="2"/>
              <a:buChar char="v"/>
            </a:pPr>
            <a:r>
              <a:rPr lang="en-US" sz="2600" b="1" dirty="0">
                <a:solidFill>
                  <a:srgbClr val="0070C0"/>
                </a:solidFill>
              </a:rPr>
              <a:t>Received in-kind donation of 283 coats, having cost of Rs.283, 000/-and  distributed among needy individuals in </a:t>
            </a:r>
            <a:r>
              <a:rPr lang="en-US" sz="2600" b="1" dirty="0" err="1">
                <a:solidFill>
                  <a:srgbClr val="0070C0"/>
                </a:solidFill>
              </a:rPr>
              <a:t>Abbotabad</a:t>
            </a:r>
            <a:r>
              <a:rPr lang="en-US" sz="2600" b="1" dirty="0">
                <a:solidFill>
                  <a:srgbClr val="0070C0"/>
                </a:solidFill>
              </a:rPr>
              <a:t>, Disable Centre Peshawar, </a:t>
            </a:r>
            <a:r>
              <a:rPr lang="en-US" sz="2600" b="1" dirty="0" err="1">
                <a:solidFill>
                  <a:srgbClr val="0070C0"/>
                </a:solidFill>
              </a:rPr>
              <a:t>Kalaam</a:t>
            </a:r>
            <a:r>
              <a:rPr lang="en-US" sz="2600" b="1" dirty="0">
                <a:solidFill>
                  <a:srgbClr val="0070C0"/>
                </a:solidFill>
              </a:rPr>
              <a:t>, </a:t>
            </a:r>
            <a:r>
              <a:rPr lang="en-US" sz="2600" b="1" dirty="0" err="1">
                <a:solidFill>
                  <a:srgbClr val="0070C0"/>
                </a:solidFill>
              </a:rPr>
              <a:t>Bajour</a:t>
            </a:r>
            <a:r>
              <a:rPr lang="en-US" sz="2600" b="1" dirty="0">
                <a:solidFill>
                  <a:srgbClr val="0070C0"/>
                </a:solidFill>
              </a:rPr>
              <a:t> and </a:t>
            </a:r>
            <a:r>
              <a:rPr lang="en-US" sz="2600" b="1" dirty="0" err="1">
                <a:solidFill>
                  <a:srgbClr val="0070C0"/>
                </a:solidFill>
              </a:rPr>
              <a:t>Nathiagali</a:t>
            </a:r>
            <a:r>
              <a:rPr lang="en-US" sz="2600" b="1" dirty="0">
                <a:solidFill>
                  <a:srgbClr val="0070C0"/>
                </a:solidFill>
              </a:rPr>
              <a:t> KPK.</a:t>
            </a:r>
          </a:p>
          <a:p>
            <a:r>
              <a:rPr lang="en-US" sz="2600" b="1" dirty="0"/>
              <a:t> </a:t>
            </a:r>
          </a:p>
          <a:p>
            <a:r>
              <a:rPr lang="en-US" b="1" dirty="0"/>
              <a:t> </a:t>
            </a:r>
            <a:endParaRPr lang="en-US" dirty="0"/>
          </a:p>
          <a:p>
            <a:endParaRPr lang="en-US" dirty="0"/>
          </a:p>
        </p:txBody>
      </p:sp>
      <p:sp>
        <p:nvSpPr>
          <p:cNvPr id="4" name="Text Placeholder 3"/>
          <p:cNvSpPr>
            <a:spLocks noGrp="1"/>
          </p:cNvSpPr>
          <p:nvPr>
            <p:ph type="body" sz="half" idx="2"/>
          </p:nvPr>
        </p:nvSpPr>
        <p:spPr>
          <a:xfrm>
            <a:off x="292608" y="2365248"/>
            <a:ext cx="3547872" cy="3939956"/>
          </a:xfrm>
        </p:spPr>
        <p:txBody>
          <a:bodyPr>
            <a:normAutofit/>
          </a:bodyPr>
          <a:lstStyle/>
          <a:p>
            <a:r>
              <a:rPr lang="en-US" sz="2400" i="1" dirty="0"/>
              <a:t>This winter, </a:t>
            </a:r>
            <a:r>
              <a:rPr lang="en-US" sz="2400" i="1" dirty="0" err="1"/>
              <a:t>Syed</a:t>
            </a:r>
            <a:r>
              <a:rPr lang="en-US" sz="2400" i="1" dirty="0"/>
              <a:t> Foundation successfully contributed to providing warmth and comfort to those in need by distributing blankets, jackets, coats, shawls, shoes and socks worth of Rs. 1,883,250/-</a:t>
            </a:r>
          </a:p>
        </p:txBody>
      </p:sp>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376" y="0"/>
            <a:ext cx="1191516" cy="72075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be8b648-20d8-4a35-a882-af5f78322e74.jpg"/>
          <p:cNvPicPr/>
          <p:nvPr/>
        </p:nvPicPr>
        <p:blipFill>
          <a:blip r:embed="rId2"/>
          <a:stretch>
            <a:fillRect/>
          </a:stretch>
        </p:blipFill>
        <p:spPr>
          <a:xfrm>
            <a:off x="674515" y="978946"/>
            <a:ext cx="4894897" cy="518350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3" name="Picture 2" descr="eaf6adcc-6963-4b09-9c25-67fb218c2925.jpg"/>
          <p:cNvPicPr/>
          <p:nvPr/>
        </p:nvPicPr>
        <p:blipFill>
          <a:blip r:embed="rId3"/>
          <a:stretch>
            <a:fillRect/>
          </a:stretch>
        </p:blipFill>
        <p:spPr>
          <a:xfrm>
            <a:off x="6096000" y="964658"/>
            <a:ext cx="5242560" cy="519779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88" y="252983"/>
            <a:ext cx="3779520" cy="2286000"/>
          </a:xfrm>
        </p:spPr>
        <p:txBody>
          <a:bodyPr/>
          <a:lstStyle/>
          <a:p>
            <a:pPr marL="742950" indent="-742950">
              <a:buFont typeface="+mj-lt"/>
              <a:buAutoNum type="arabicPeriod" startAt="8"/>
            </a:pPr>
            <a:r>
              <a:rPr lang="en-US" b="1" u="sng" dirty="0"/>
              <a:t>TRAINING INSTITUTE FOR STITCHING:</a:t>
            </a:r>
          </a:p>
        </p:txBody>
      </p:sp>
      <p:sp>
        <p:nvSpPr>
          <p:cNvPr id="4" name="Text Placeholder 3"/>
          <p:cNvSpPr>
            <a:spLocks noGrp="1"/>
          </p:cNvSpPr>
          <p:nvPr>
            <p:ph type="body" sz="half" idx="2"/>
          </p:nvPr>
        </p:nvSpPr>
        <p:spPr>
          <a:xfrm>
            <a:off x="182880" y="2926080"/>
            <a:ext cx="3730752" cy="3730752"/>
          </a:xfrm>
        </p:spPr>
        <p:txBody>
          <a:bodyPr>
            <a:normAutofit/>
          </a:bodyPr>
          <a:lstStyle/>
          <a:p>
            <a:pPr algn="just"/>
            <a:r>
              <a:rPr lang="en-US" sz="2000" dirty="0"/>
              <a:t>The stitching center has been established in </a:t>
            </a:r>
            <a:r>
              <a:rPr lang="en-US" sz="2000" dirty="0" err="1"/>
              <a:t>Tando</a:t>
            </a:r>
            <a:r>
              <a:rPr lang="en-US" sz="2000" dirty="0"/>
              <a:t> Allah </a:t>
            </a:r>
            <a:r>
              <a:rPr lang="en-US" sz="2000" dirty="0" err="1"/>
              <a:t>Yar</a:t>
            </a:r>
            <a:r>
              <a:rPr lang="en-US" sz="2000" dirty="0"/>
              <a:t>, </a:t>
            </a:r>
            <a:r>
              <a:rPr lang="en-US" sz="2000" dirty="0" err="1"/>
              <a:t>Sindh</a:t>
            </a:r>
            <a:r>
              <a:rPr lang="en-US" sz="2000" dirty="0"/>
              <a:t>, in collaboration with Research &amp; Development Foundation. </a:t>
            </a:r>
          </a:p>
          <a:p>
            <a:pPr algn="just"/>
            <a:r>
              <a:rPr lang="en-US" sz="2000" dirty="0"/>
              <a:t>The women are given training, after which they will be provided with an interest-free loan to start their business. </a:t>
            </a:r>
          </a:p>
          <a:p>
            <a:pPr algn="just"/>
            <a:r>
              <a:rPr lang="en-US" sz="2000" dirty="0"/>
              <a:t>The seed money for the loan scheme is 1.5 million rupees</a:t>
            </a:r>
            <a:r>
              <a:rPr lang="en-US" dirty="0"/>
              <a:t>.</a:t>
            </a:r>
          </a:p>
        </p:txBody>
      </p:sp>
      <p:pic>
        <p:nvPicPr>
          <p:cNvPr id="5" name="Content Placeholder 4" descr="3dbfb7c8-fcdc-402c-95a5-402501c8c970.jpg"/>
          <p:cNvPicPr>
            <a:picLocks noGrp="1"/>
          </p:cNvPicPr>
          <p:nvPr>
            <p:ph idx="1"/>
          </p:nvPr>
        </p:nvPicPr>
        <p:blipFill>
          <a:blip r:embed="rId2" cstate="print"/>
          <a:stretch>
            <a:fillRect/>
          </a:stretch>
        </p:blipFill>
        <p:spPr>
          <a:xfrm>
            <a:off x="4732753" y="768097"/>
            <a:ext cx="3082319" cy="263392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descr="e3de0f14-ca97-4d24-90bb-d2e7ef0fa4ce.jpg"/>
          <p:cNvPicPr/>
          <p:nvPr/>
        </p:nvPicPr>
        <p:blipFill>
          <a:blip r:embed="rId3" cstate="print"/>
          <a:stretch>
            <a:fillRect/>
          </a:stretch>
        </p:blipFill>
        <p:spPr>
          <a:xfrm>
            <a:off x="8160829" y="804672"/>
            <a:ext cx="3421571" cy="263772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descr="eb72adba-b88a-4544-86b1-2d3fca0c9028.jpg"/>
          <p:cNvPicPr/>
          <p:nvPr/>
        </p:nvPicPr>
        <p:blipFill>
          <a:blip r:embed="rId4" cstate="print"/>
          <a:stretch>
            <a:fillRect/>
          </a:stretch>
        </p:blipFill>
        <p:spPr>
          <a:xfrm>
            <a:off x="4620768" y="3840480"/>
            <a:ext cx="3304032" cy="258387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descr="0d0331f7-534a-43ef-9563-3da96e78805d.jpg"/>
          <p:cNvPicPr/>
          <p:nvPr/>
        </p:nvPicPr>
        <p:blipFill>
          <a:blip r:embed="rId5" cstate="print"/>
          <a:stretch>
            <a:fillRect/>
          </a:stretch>
        </p:blipFill>
        <p:spPr>
          <a:xfrm>
            <a:off x="8246199" y="3779520"/>
            <a:ext cx="3238665" cy="264547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5C8D2D14-54BF-471E-9340-88FC4A3AC6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24032" y="-1"/>
            <a:ext cx="1276860" cy="77237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76" y="2130551"/>
            <a:ext cx="3200400" cy="2286000"/>
          </a:xfrm>
        </p:spPr>
        <p:txBody>
          <a:bodyPr/>
          <a:lstStyle/>
          <a:p>
            <a:r>
              <a:rPr lang="en-US" b="1" u="sng" dirty="0"/>
              <a:t>PROJECT WITH RDF:</a:t>
            </a:r>
            <a:br>
              <a:rPr lang="en-US" dirty="0"/>
            </a:br>
            <a:endParaRPr lang="en-US" dirty="0"/>
          </a:p>
        </p:txBody>
      </p:sp>
      <p:sp>
        <p:nvSpPr>
          <p:cNvPr id="3" name="Content Placeholder 2"/>
          <p:cNvSpPr>
            <a:spLocks noGrp="1"/>
          </p:cNvSpPr>
          <p:nvPr>
            <p:ph idx="1"/>
          </p:nvPr>
        </p:nvSpPr>
        <p:spPr/>
        <p:txBody>
          <a:bodyPr anchor="ctr"/>
          <a:lstStyle/>
          <a:p>
            <a:pPr lvl="0" algn="just">
              <a:buFont typeface="Wingdings" pitchFamily="2" charset="2"/>
              <a:buChar char="v"/>
            </a:pPr>
            <a:r>
              <a:rPr lang="en-US" b="1" dirty="0">
                <a:solidFill>
                  <a:srgbClr val="0070C0"/>
                </a:solidFill>
              </a:rPr>
              <a:t>Inaugurated the second batch of stitching center at </a:t>
            </a:r>
            <a:r>
              <a:rPr lang="en-US" b="1" dirty="0" err="1">
                <a:solidFill>
                  <a:srgbClr val="0070C0"/>
                </a:solidFill>
              </a:rPr>
              <a:t>Malook</a:t>
            </a:r>
            <a:r>
              <a:rPr lang="en-US" b="1" dirty="0">
                <a:solidFill>
                  <a:srgbClr val="0070C0"/>
                </a:solidFill>
              </a:rPr>
              <a:t> Khan, a village near </a:t>
            </a:r>
            <a:r>
              <a:rPr lang="en-US" b="1" dirty="0" err="1">
                <a:solidFill>
                  <a:srgbClr val="0070C0"/>
                </a:solidFill>
              </a:rPr>
              <a:t>Tando</a:t>
            </a:r>
            <a:r>
              <a:rPr lang="en-US" b="1" dirty="0">
                <a:solidFill>
                  <a:srgbClr val="0070C0"/>
                </a:solidFill>
              </a:rPr>
              <a:t> </a:t>
            </a:r>
            <a:r>
              <a:rPr lang="en-US" b="1" dirty="0" err="1">
                <a:solidFill>
                  <a:srgbClr val="0070C0"/>
                </a:solidFill>
              </a:rPr>
              <a:t>Allahyaar</a:t>
            </a:r>
            <a:r>
              <a:rPr lang="en-US" b="1" dirty="0">
                <a:solidFill>
                  <a:srgbClr val="0070C0"/>
                </a:solidFill>
              </a:rPr>
              <a:t>.  </a:t>
            </a:r>
          </a:p>
          <a:p>
            <a:pPr lvl="0" algn="just">
              <a:buFont typeface="Wingdings" pitchFamily="2" charset="2"/>
              <a:buChar char="v"/>
            </a:pPr>
            <a:r>
              <a:rPr lang="en-US" b="1" dirty="0">
                <a:solidFill>
                  <a:srgbClr val="0070C0"/>
                </a:solidFill>
              </a:rPr>
              <a:t>To combat the winter chill, blankets and shawls were distributed among the needy individuals at the stitching center and throughout Hyderabad, providing warmth and comfort during the colder months.</a:t>
            </a:r>
          </a:p>
          <a:p>
            <a:pPr lvl="0" algn="just">
              <a:buFont typeface="Wingdings" pitchFamily="2" charset="2"/>
              <a:buChar char="v"/>
            </a:pPr>
            <a:r>
              <a:rPr lang="en-US" b="1" dirty="0">
                <a:solidFill>
                  <a:srgbClr val="0070C0"/>
                </a:solidFill>
              </a:rPr>
              <a:t>President of </a:t>
            </a:r>
            <a:r>
              <a:rPr lang="en-US" b="1" dirty="0" err="1">
                <a:solidFill>
                  <a:srgbClr val="0070C0"/>
                </a:solidFill>
              </a:rPr>
              <a:t>Syed</a:t>
            </a:r>
            <a:r>
              <a:rPr lang="en-US" b="1" dirty="0">
                <a:solidFill>
                  <a:srgbClr val="0070C0"/>
                </a:solidFill>
              </a:rPr>
              <a:t> Foundation presented a memento to the Executive Director of RDF </a:t>
            </a:r>
            <a:r>
              <a:rPr lang="en-US" b="1" dirty="0" err="1">
                <a:solidFill>
                  <a:srgbClr val="0070C0"/>
                </a:solidFill>
              </a:rPr>
              <a:t>Mr.Ashfaque</a:t>
            </a:r>
            <a:r>
              <a:rPr lang="en-US" b="1" dirty="0">
                <a:solidFill>
                  <a:srgbClr val="0070C0"/>
                </a:solidFill>
              </a:rPr>
              <a:t> Ahmed </a:t>
            </a:r>
            <a:r>
              <a:rPr lang="en-US" b="1" dirty="0" err="1">
                <a:solidFill>
                  <a:srgbClr val="0070C0"/>
                </a:solidFill>
              </a:rPr>
              <a:t>Soomro</a:t>
            </a:r>
            <a:r>
              <a:rPr lang="en-US" b="1" dirty="0">
                <a:solidFill>
                  <a:srgbClr val="0070C0"/>
                </a:solidFill>
              </a:rPr>
              <a:t>, reinforcing the spirit of solidarity and joint commitment.</a:t>
            </a:r>
          </a:p>
          <a:p>
            <a:endParaRPr lang="en-US" dirty="0"/>
          </a:p>
        </p:txBody>
      </p:sp>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 y="252983"/>
            <a:ext cx="3200400" cy="2286000"/>
          </a:xfrm>
        </p:spPr>
        <p:txBody>
          <a:bodyPr anchor="t"/>
          <a:lstStyle/>
          <a:p>
            <a:pPr marL="742950" indent="-742950">
              <a:buFont typeface="+mj-lt"/>
              <a:buAutoNum type="arabicPeriod" startAt="9"/>
            </a:pPr>
            <a:r>
              <a:rPr lang="en-US" b="1" u="sng" dirty="0"/>
              <a:t>SEWING MACHINE:</a:t>
            </a:r>
            <a:br>
              <a:rPr lang="en-US" dirty="0"/>
            </a:br>
            <a:endParaRPr lang="en-US" dirty="0"/>
          </a:p>
        </p:txBody>
      </p:sp>
      <p:sp>
        <p:nvSpPr>
          <p:cNvPr id="4" name="Text Placeholder 3"/>
          <p:cNvSpPr>
            <a:spLocks noGrp="1"/>
          </p:cNvSpPr>
          <p:nvPr>
            <p:ph type="body" sz="half" idx="2"/>
          </p:nvPr>
        </p:nvSpPr>
        <p:spPr>
          <a:xfrm>
            <a:off x="323088" y="1426464"/>
            <a:ext cx="3541776" cy="5047488"/>
          </a:xfrm>
        </p:spPr>
        <p:txBody>
          <a:bodyPr>
            <a:normAutofit/>
          </a:bodyPr>
          <a:lstStyle/>
          <a:p>
            <a:pPr lvl="0">
              <a:buFont typeface="Wingdings" pitchFamily="2" charset="2"/>
              <a:buChar char="v"/>
            </a:pPr>
            <a:r>
              <a:rPr lang="en-US" sz="2000" dirty="0"/>
              <a:t>Supplied a sewing machine of worth Rs.10,200/-  to </a:t>
            </a:r>
            <a:r>
              <a:rPr lang="en-US" sz="2000" dirty="0" err="1"/>
              <a:t>Darul</a:t>
            </a:r>
            <a:r>
              <a:rPr lang="en-US" sz="2000" dirty="0"/>
              <a:t> </a:t>
            </a:r>
            <a:r>
              <a:rPr lang="en-US" sz="2000" dirty="0" err="1"/>
              <a:t>Sukun</a:t>
            </a:r>
            <a:r>
              <a:rPr lang="en-US" sz="2000" dirty="0"/>
              <a:t> Old House.</a:t>
            </a:r>
          </a:p>
          <a:p>
            <a:pPr lvl="0">
              <a:buFont typeface="Wingdings" pitchFamily="2" charset="2"/>
              <a:buChar char="v"/>
            </a:pPr>
            <a:r>
              <a:rPr lang="en-US" sz="2000" dirty="0"/>
              <a:t>Directly Distributed sewing machines to deserving </a:t>
            </a:r>
            <a:r>
              <a:rPr lang="en-US" sz="2000" dirty="0" err="1"/>
              <a:t>underpriviliged</a:t>
            </a:r>
            <a:r>
              <a:rPr lang="en-US" sz="2000" dirty="0"/>
              <a:t>  individuals in Karachi including maids and  tailors.</a:t>
            </a:r>
          </a:p>
          <a:p>
            <a:pPr lvl="0">
              <a:buFont typeface="Wingdings" pitchFamily="2" charset="2"/>
              <a:buChar char="v"/>
            </a:pPr>
            <a:r>
              <a:rPr lang="en-US" sz="2000" dirty="0"/>
              <a:t>In collaboration with </a:t>
            </a:r>
            <a:r>
              <a:rPr lang="en-US" sz="2000" dirty="0" err="1"/>
              <a:t>Iqbal</a:t>
            </a:r>
            <a:r>
              <a:rPr lang="en-US" sz="2000" dirty="0"/>
              <a:t> </a:t>
            </a:r>
            <a:r>
              <a:rPr lang="en-US" sz="2000" dirty="0" err="1"/>
              <a:t>Haidri</a:t>
            </a:r>
            <a:r>
              <a:rPr lang="en-US" sz="2000" dirty="0"/>
              <a:t> Foundation 10 machines were donated to deserving individual with the aim to provide the means to generate income and achieve self-empowerment.</a:t>
            </a:r>
          </a:p>
          <a:p>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83608" y="646176"/>
            <a:ext cx="3636263" cy="297484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8339330" y="632502"/>
            <a:ext cx="2731006" cy="298852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4516564" y="3840480"/>
            <a:ext cx="3676460" cy="273100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8354190" y="3815588"/>
            <a:ext cx="2731006" cy="275590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5C8D2D14-54BF-471E-9340-88FC4A3AC6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70336" y="-1"/>
            <a:ext cx="1130556" cy="68387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10"/>
            </a:pPr>
            <a:r>
              <a:rPr lang="en-US" b="1" u="sng" dirty="0"/>
              <a:t>ABBASI SHAHEED HOSPITAL</a:t>
            </a:r>
            <a:br>
              <a:rPr lang="en-US" dirty="0"/>
            </a:br>
            <a:endParaRPr lang="en-US" dirty="0"/>
          </a:p>
        </p:txBody>
      </p:sp>
      <p:sp>
        <p:nvSpPr>
          <p:cNvPr id="4" name="Text Placeholder 3"/>
          <p:cNvSpPr>
            <a:spLocks noGrp="1"/>
          </p:cNvSpPr>
          <p:nvPr>
            <p:ph type="body" sz="half" idx="2"/>
          </p:nvPr>
        </p:nvSpPr>
        <p:spPr/>
        <p:txBody>
          <a:bodyPr/>
          <a:lstStyle/>
          <a:p>
            <a:r>
              <a:rPr lang="en-US" sz="2400" dirty="0"/>
              <a:t>Donated seven bracket wall fans for the Gynecology ward of </a:t>
            </a:r>
            <a:r>
              <a:rPr lang="en-US" sz="2400" dirty="0" err="1"/>
              <a:t>Abbasi</a:t>
            </a:r>
            <a:r>
              <a:rPr lang="en-US" sz="2400" dirty="0"/>
              <a:t> </a:t>
            </a:r>
            <a:r>
              <a:rPr lang="en-US" sz="2400" dirty="0" err="1"/>
              <a:t>Shaheed</a:t>
            </a:r>
            <a:r>
              <a:rPr lang="en-US" sz="2400" dirty="0"/>
              <a:t> Hospital, ensuring that both patients and staff can stay comfortable during the hot summer season.</a:t>
            </a:r>
          </a:p>
          <a:p>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8533470" y="1487424"/>
            <a:ext cx="2792898" cy="362923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5116686" y="1438657"/>
            <a:ext cx="3100721" cy="372687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742950" indent="-742950">
              <a:buFont typeface="+mj-lt"/>
              <a:buAutoNum type="arabicPeriod" startAt="11"/>
            </a:pPr>
            <a:r>
              <a:rPr lang="en-US" sz="3200" b="1" u="sng" spc="-50" dirty="0">
                <a:solidFill>
                  <a:srgbClr val="00B050"/>
                </a:solidFill>
                <a:cs typeface="Calibri" pitchFamily="34" charset="0"/>
              </a:rPr>
              <a:t>BEDSHEETS:</a:t>
            </a:r>
          </a:p>
          <a:p>
            <a:pPr>
              <a:buFont typeface="Wingdings" pitchFamily="2" charset="2"/>
              <a:buChar char="v"/>
            </a:pPr>
            <a:r>
              <a:rPr lang="en-US" b="1" dirty="0">
                <a:solidFill>
                  <a:srgbClr val="0070C0"/>
                </a:solidFill>
              </a:rPr>
              <a:t>Donated 100 </a:t>
            </a:r>
            <a:r>
              <a:rPr lang="en-US" b="1" dirty="0" err="1">
                <a:solidFill>
                  <a:srgbClr val="0070C0"/>
                </a:solidFill>
              </a:rPr>
              <a:t>bedsheets</a:t>
            </a:r>
            <a:r>
              <a:rPr lang="en-US" b="1" dirty="0">
                <a:solidFill>
                  <a:srgbClr val="0070C0"/>
                </a:solidFill>
              </a:rPr>
              <a:t> to orphanage Sweet Home Hyderabad, 150 </a:t>
            </a:r>
            <a:r>
              <a:rPr lang="en-US" b="1" dirty="0" err="1">
                <a:solidFill>
                  <a:srgbClr val="0070C0"/>
                </a:solidFill>
              </a:rPr>
              <a:t>bedsheets</a:t>
            </a:r>
            <a:r>
              <a:rPr lang="en-US" b="1" dirty="0">
                <a:solidFill>
                  <a:srgbClr val="0070C0"/>
                </a:solidFill>
              </a:rPr>
              <a:t> to the elderly care home </a:t>
            </a:r>
            <a:r>
              <a:rPr lang="en-US" b="1" dirty="0" err="1">
                <a:solidFill>
                  <a:srgbClr val="0070C0"/>
                </a:solidFill>
              </a:rPr>
              <a:t>DarulSukun</a:t>
            </a:r>
            <a:r>
              <a:rPr lang="en-US" b="1" dirty="0">
                <a:solidFill>
                  <a:srgbClr val="0070C0"/>
                </a:solidFill>
              </a:rPr>
              <a:t> Old House Karachi and 25 </a:t>
            </a:r>
            <a:r>
              <a:rPr lang="en-US" b="1" dirty="0" err="1">
                <a:solidFill>
                  <a:srgbClr val="0070C0"/>
                </a:solidFill>
              </a:rPr>
              <a:t>bedsheets</a:t>
            </a:r>
            <a:r>
              <a:rPr lang="en-US" b="1" dirty="0">
                <a:solidFill>
                  <a:srgbClr val="0070C0"/>
                </a:solidFill>
              </a:rPr>
              <a:t> to </a:t>
            </a:r>
            <a:r>
              <a:rPr lang="en-US" b="1" dirty="0" err="1">
                <a:solidFill>
                  <a:srgbClr val="0070C0"/>
                </a:solidFill>
              </a:rPr>
              <a:t>Gynaecology</a:t>
            </a:r>
            <a:r>
              <a:rPr lang="en-US" b="1" dirty="0">
                <a:solidFill>
                  <a:srgbClr val="0070C0"/>
                </a:solidFill>
              </a:rPr>
              <a:t>  Ward of </a:t>
            </a:r>
            <a:r>
              <a:rPr lang="en-US" b="1" dirty="0" err="1">
                <a:solidFill>
                  <a:srgbClr val="0070C0"/>
                </a:solidFill>
              </a:rPr>
              <a:t>Abbasi</a:t>
            </a:r>
            <a:r>
              <a:rPr lang="en-US" b="1" dirty="0">
                <a:solidFill>
                  <a:srgbClr val="0070C0"/>
                </a:solidFill>
              </a:rPr>
              <a:t> </a:t>
            </a:r>
            <a:r>
              <a:rPr lang="en-US" b="1" dirty="0" err="1">
                <a:solidFill>
                  <a:srgbClr val="0070C0"/>
                </a:solidFill>
              </a:rPr>
              <a:t>Shaheed</a:t>
            </a:r>
            <a:r>
              <a:rPr lang="en-US" b="1" dirty="0">
                <a:solidFill>
                  <a:srgbClr val="0070C0"/>
                </a:solidFill>
              </a:rPr>
              <a:t> Hospital worth of Rs.220,000/- , aiming to provide comfort and warmth to residents in need. </a:t>
            </a:r>
            <a:br>
              <a:rPr lang="en-US" dirty="0">
                <a:solidFill>
                  <a:srgbClr val="0070C0"/>
                </a:solidFill>
              </a:rPr>
            </a:br>
            <a:endParaRPr lang="en-US" dirty="0">
              <a:solidFill>
                <a:srgbClr val="0070C0"/>
              </a:solidFill>
            </a:endParaRPr>
          </a:p>
          <a:p>
            <a:r>
              <a:rPr lang="en-US" dirty="0"/>
              <a:t> </a:t>
            </a:r>
          </a:p>
          <a:p>
            <a:endParaRPr lang="en-US" dirty="0"/>
          </a:p>
        </p:txBody>
      </p:sp>
      <p:sp>
        <p:nvSpPr>
          <p:cNvPr id="4" name="Content Placeholder 3"/>
          <p:cNvSpPr>
            <a:spLocks noGrp="1"/>
          </p:cNvSpPr>
          <p:nvPr>
            <p:ph sz="half" idx="2"/>
          </p:nvPr>
        </p:nvSpPr>
        <p:spPr/>
        <p:txBody>
          <a:bodyPr/>
          <a:lstStyle/>
          <a:p>
            <a:pPr marL="742950" indent="-742950">
              <a:buFont typeface="+mj-lt"/>
              <a:buAutoNum type="arabicPeriod" startAt="11"/>
            </a:pPr>
            <a:r>
              <a:rPr lang="en-US" sz="3200" b="1" u="sng" spc="-50" dirty="0">
                <a:solidFill>
                  <a:srgbClr val="00B050"/>
                </a:solidFill>
                <a:cs typeface="Calibri" pitchFamily="34" charset="0"/>
              </a:rPr>
              <a:t>CHARITY EVENT</a:t>
            </a:r>
          </a:p>
          <a:p>
            <a:pPr>
              <a:buFont typeface="Wingdings" pitchFamily="2" charset="2"/>
              <a:buChar char="v"/>
            </a:pPr>
            <a:r>
              <a:rPr lang="en-US" b="1" dirty="0">
                <a:solidFill>
                  <a:srgbClr val="0070C0"/>
                </a:solidFill>
              </a:rPr>
              <a:t>The orphanage, Al-</a:t>
            </a:r>
            <a:r>
              <a:rPr lang="en-US" b="1" dirty="0" err="1">
                <a:solidFill>
                  <a:srgbClr val="0070C0"/>
                </a:solidFill>
              </a:rPr>
              <a:t>Furqan</a:t>
            </a:r>
            <a:r>
              <a:rPr lang="en-US" b="1" dirty="0">
                <a:solidFill>
                  <a:srgbClr val="0070C0"/>
                </a:solidFill>
              </a:rPr>
              <a:t> Homes, conducted a heartwarming charity event where the children showcased their talents in a vibrant talent show, and we contributed a donation of Rs. 2,000/- to support the event.</a:t>
            </a:r>
          </a:p>
          <a:p>
            <a:endParaRPr lang="en-US" dirty="0"/>
          </a:p>
        </p:txBody>
      </p:sp>
      <p:pic>
        <p:nvPicPr>
          <p:cNvPr id="6" name="Picture 5">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085088" y="1"/>
          <a:ext cx="10192512" cy="1914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half" idx="1"/>
          </p:nvPr>
        </p:nvSpPr>
        <p:spPr>
          <a:xfrm>
            <a:off x="1024126" y="2296838"/>
            <a:ext cx="4937760" cy="4023360"/>
          </a:xfrm>
        </p:spPr>
        <p:txBody>
          <a:bodyPr>
            <a:normAutofit/>
          </a:bodyPr>
          <a:lstStyle/>
          <a:p>
            <a:pPr marL="742950" lvl="0" indent="-742950">
              <a:buFont typeface="+mj-lt"/>
              <a:buAutoNum type="arabicPeriod" startAt="13"/>
            </a:pPr>
            <a:r>
              <a:rPr lang="en-US" sz="3200" b="1" u="sng" spc="-50" dirty="0">
                <a:solidFill>
                  <a:srgbClr val="00B050"/>
                </a:solidFill>
                <a:cs typeface="Calibri" pitchFamily="34" charset="0"/>
              </a:rPr>
              <a:t>SADQAH:</a:t>
            </a:r>
          </a:p>
          <a:p>
            <a:r>
              <a:rPr lang="en-US" b="1" dirty="0"/>
              <a:t> </a:t>
            </a:r>
          </a:p>
          <a:p>
            <a:pPr>
              <a:buFont typeface="Wingdings" pitchFamily="2" charset="2"/>
              <a:buChar char="v"/>
            </a:pPr>
            <a:r>
              <a:rPr lang="en-US" b="1" dirty="0" err="1">
                <a:solidFill>
                  <a:srgbClr val="0070C0"/>
                </a:solidFill>
              </a:rPr>
              <a:t>Syed</a:t>
            </a:r>
            <a:r>
              <a:rPr lang="en-US" b="1" dirty="0">
                <a:solidFill>
                  <a:srgbClr val="0070C0"/>
                </a:solidFill>
              </a:rPr>
              <a:t> Foundation provides service of doing </a:t>
            </a:r>
            <a:r>
              <a:rPr lang="en-US" b="1" dirty="0" err="1">
                <a:solidFill>
                  <a:srgbClr val="0070C0"/>
                </a:solidFill>
              </a:rPr>
              <a:t>Sadqah</a:t>
            </a:r>
            <a:r>
              <a:rPr lang="en-US" b="1" dirty="0">
                <a:solidFill>
                  <a:srgbClr val="0070C0"/>
                </a:solidFill>
              </a:rPr>
              <a:t> in form of slaughtering of animal or provision of grocery </a:t>
            </a:r>
            <a:r>
              <a:rPr lang="en-US" b="1" dirty="0" err="1">
                <a:solidFill>
                  <a:srgbClr val="0070C0"/>
                </a:solidFill>
              </a:rPr>
              <a:t>bags.This</a:t>
            </a:r>
            <a:r>
              <a:rPr lang="en-US" b="1" dirty="0">
                <a:solidFill>
                  <a:srgbClr val="0070C0"/>
                </a:solidFill>
              </a:rPr>
              <a:t> year 28 goats have been slaughtered, and the meat was distributed to poor people</a:t>
            </a:r>
            <a:r>
              <a:rPr lang="en-US" b="1" dirty="0"/>
              <a:t>. </a:t>
            </a:r>
          </a:p>
          <a:p>
            <a:r>
              <a:rPr lang="en-US" dirty="0"/>
              <a:t> </a:t>
            </a:r>
          </a:p>
          <a:p>
            <a:endParaRPr lang="en-US" dirty="0"/>
          </a:p>
        </p:txBody>
      </p:sp>
      <p:sp>
        <p:nvSpPr>
          <p:cNvPr id="4" name="Content Placeholder 3"/>
          <p:cNvSpPr>
            <a:spLocks noGrp="1"/>
          </p:cNvSpPr>
          <p:nvPr>
            <p:ph sz="half" idx="2"/>
          </p:nvPr>
        </p:nvSpPr>
        <p:spPr>
          <a:xfrm>
            <a:off x="6278880" y="2211495"/>
            <a:ext cx="4937760" cy="4023360"/>
          </a:xfrm>
        </p:spPr>
        <p:txBody>
          <a:bodyPr>
            <a:normAutofit/>
          </a:bodyPr>
          <a:lstStyle/>
          <a:p>
            <a:pPr marL="742950" indent="-742950">
              <a:buFont typeface="+mj-lt"/>
              <a:buAutoNum type="arabicPeriod" startAt="14"/>
            </a:pPr>
            <a:r>
              <a:rPr lang="en-US" sz="3200" b="1" u="sng" spc="-50" dirty="0">
                <a:solidFill>
                  <a:srgbClr val="00B050"/>
                </a:solidFill>
                <a:cs typeface="Calibri" pitchFamily="34" charset="0"/>
              </a:rPr>
              <a:t>SADQAH-E-JARIAH:</a:t>
            </a:r>
          </a:p>
          <a:p>
            <a:pPr lvl="0"/>
            <a:endParaRPr lang="en-US" dirty="0"/>
          </a:p>
          <a:p>
            <a:pPr lvl="0">
              <a:buFont typeface="Wingdings" pitchFamily="2" charset="2"/>
              <a:buChar char="v"/>
            </a:pPr>
            <a:r>
              <a:rPr lang="en-US" b="1" dirty="0">
                <a:solidFill>
                  <a:srgbClr val="0070C0"/>
                </a:solidFill>
              </a:rPr>
              <a:t>Contributed Rs. 120,000/- in construction of a Masjid-e-Ibrahim at Scheme 33, Karachi .</a:t>
            </a:r>
          </a:p>
          <a:p>
            <a:pPr>
              <a:buFont typeface="Wingdings" pitchFamily="2" charset="2"/>
              <a:buChar char="v"/>
            </a:pPr>
            <a:r>
              <a:rPr lang="en-US" b="1" dirty="0">
                <a:solidFill>
                  <a:srgbClr val="0070C0"/>
                </a:solidFill>
              </a:rPr>
              <a:t> Provided ten stools to enhance seating facilities at the orphanage Sweet </a:t>
            </a:r>
            <a:r>
              <a:rPr lang="en-US" b="1" dirty="0" err="1">
                <a:solidFill>
                  <a:srgbClr val="0070C0"/>
                </a:solidFill>
              </a:rPr>
              <a:t>Home,Hyderabad</a:t>
            </a:r>
            <a:r>
              <a:rPr lang="en-US" b="1" dirty="0">
                <a:solidFill>
                  <a:srgbClr val="0070C0"/>
                </a:solidFill>
              </a:rPr>
              <a:t>.</a:t>
            </a:r>
          </a:p>
          <a:p>
            <a:pPr>
              <a:buFont typeface="Wingdings" pitchFamily="2" charset="2"/>
              <a:buChar char="v"/>
            </a:pPr>
            <a:r>
              <a:rPr lang="en-US" b="1" dirty="0">
                <a:solidFill>
                  <a:srgbClr val="0070C0"/>
                </a:solidFill>
              </a:rPr>
              <a:t> Undertook the installation of a solar panel in a Masjid. The total Cost for its installation was Rs. 175,000/-. </a:t>
            </a:r>
          </a:p>
          <a:p>
            <a:endParaRPr lang="en-US" dirty="0"/>
          </a:p>
        </p:txBody>
      </p:sp>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34215" y="-1"/>
            <a:ext cx="866677" cy="52425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8783" y="154546"/>
            <a:ext cx="11714921" cy="6126984"/>
          </a:xfrm>
        </p:spPr>
        <p:txBody>
          <a:bodyPr anchor="t">
            <a:normAutofit fontScale="90000"/>
          </a:bodyPr>
          <a:lstStyle/>
          <a:p>
            <a:br>
              <a:rPr lang="en-US" sz="2400" b="1" dirty="0">
                <a:solidFill>
                  <a:srgbClr val="00B050"/>
                </a:solidFill>
                <a:latin typeface="+mn-lt"/>
                <a:ea typeface="Calibri" pitchFamily="34" charset="0"/>
                <a:cs typeface="Calibri" pitchFamily="34" charset="0"/>
              </a:rPr>
            </a:br>
            <a:r>
              <a:rPr lang="en-US" sz="2400" b="1" dirty="0">
                <a:solidFill>
                  <a:srgbClr val="00B050"/>
                </a:solidFill>
                <a:latin typeface="+mn-lt"/>
                <a:ea typeface="Calibri" pitchFamily="34" charset="0"/>
                <a:cs typeface="Calibri" pitchFamily="34" charset="0"/>
              </a:rPr>
              <a:t>15.   </a:t>
            </a:r>
            <a:r>
              <a:rPr lang="en-US" sz="2400" b="1" u="sng" dirty="0">
                <a:solidFill>
                  <a:srgbClr val="00B050"/>
                </a:solidFill>
                <a:latin typeface="+mn-lt"/>
                <a:ea typeface="Calibri" pitchFamily="34" charset="0"/>
                <a:cs typeface="Calibri" pitchFamily="34" charset="0"/>
              </a:rPr>
              <a:t>BAKRA EID IJTAMAE QURBANI</a:t>
            </a:r>
            <a:br>
              <a:rPr lang="en-US" sz="2400" b="1" u="sng" dirty="0">
                <a:solidFill>
                  <a:srgbClr val="00B050"/>
                </a:solidFill>
                <a:latin typeface="+mn-lt"/>
                <a:ea typeface="Calibri" pitchFamily="34" charset="0"/>
                <a:cs typeface="Calibri" pitchFamily="34" charset="0"/>
              </a:rPr>
            </a:br>
            <a:br>
              <a:rPr lang="en-US" sz="2400" b="1" u="sng" dirty="0">
                <a:solidFill>
                  <a:srgbClr val="00B050"/>
                </a:solidFill>
                <a:latin typeface="+mn-lt"/>
                <a:ea typeface="Calibri" pitchFamily="34" charset="0"/>
                <a:cs typeface="Calibri" pitchFamily="34" charset="0"/>
              </a:rPr>
            </a:br>
            <a:r>
              <a:rPr lang="en-US" sz="2200" b="1" dirty="0">
                <a:solidFill>
                  <a:srgbClr val="0070C0"/>
                </a:solidFill>
              </a:rPr>
              <a:t>We conducted </a:t>
            </a:r>
            <a:r>
              <a:rPr lang="en-US" sz="2200" b="1" dirty="0" err="1">
                <a:solidFill>
                  <a:srgbClr val="0070C0"/>
                </a:solidFill>
              </a:rPr>
              <a:t>Ijtamae</a:t>
            </a:r>
            <a:r>
              <a:rPr lang="en-US" sz="2200" b="1" dirty="0">
                <a:solidFill>
                  <a:srgbClr val="0070C0"/>
                </a:solidFill>
              </a:rPr>
              <a:t> Qurbani in collaboration with Alamgir Welfare Trust International, contributing 15 shares of cow and 5 goats. Total worth of this project was Rs. 444,150/- The meat was distributed among needy families in Karachi and Baluchistan.</a:t>
            </a:r>
            <a:br>
              <a:rPr lang="en-US" sz="1800" b="1" dirty="0">
                <a:solidFill>
                  <a:srgbClr val="0070C0"/>
                </a:solidFill>
              </a:rPr>
            </a:br>
            <a:br>
              <a:rPr lang="en-US" sz="1800" b="1" dirty="0">
                <a:solidFill>
                  <a:srgbClr val="0070C0"/>
                </a:solidFill>
              </a:rPr>
            </a:br>
            <a:r>
              <a:rPr lang="en-US" sz="2400" b="1" dirty="0">
                <a:solidFill>
                  <a:srgbClr val="00B050"/>
                </a:solidFill>
                <a:latin typeface="+mn-lt"/>
                <a:cs typeface="Calibri" pitchFamily="34" charset="0"/>
              </a:rPr>
              <a:t>16.   </a:t>
            </a:r>
            <a:r>
              <a:rPr lang="en-US" sz="2400" b="1" u="sng" dirty="0">
                <a:solidFill>
                  <a:srgbClr val="00B050"/>
                </a:solidFill>
                <a:latin typeface="+mn-lt"/>
                <a:ea typeface="Calibri" pitchFamily="34" charset="0"/>
                <a:cs typeface="Calibri" pitchFamily="34" charset="0"/>
              </a:rPr>
              <a:t>SHIELD DISTRIBUTION:</a:t>
            </a:r>
            <a:br>
              <a:rPr lang="en-US" sz="2400" b="1" u="sng" dirty="0">
                <a:solidFill>
                  <a:srgbClr val="00B050"/>
                </a:solidFill>
                <a:latin typeface="+mn-lt"/>
                <a:ea typeface="Calibri" pitchFamily="34" charset="0"/>
                <a:cs typeface="Calibri" pitchFamily="34" charset="0"/>
              </a:rPr>
            </a:br>
            <a:br>
              <a:rPr lang="en-US" sz="2400" b="1" u="sng" dirty="0">
                <a:solidFill>
                  <a:srgbClr val="00B050"/>
                </a:solidFill>
                <a:latin typeface="+mn-lt"/>
                <a:ea typeface="Calibri" pitchFamily="34" charset="0"/>
                <a:cs typeface="Calibri" pitchFamily="34" charset="0"/>
              </a:rPr>
            </a:br>
            <a:r>
              <a:rPr lang="en-US" sz="2200" b="1" dirty="0">
                <a:solidFill>
                  <a:srgbClr val="0070C0"/>
                </a:solidFill>
              </a:rPr>
              <a:t>In recognition of the invaluable contributions of our donors and the dedication of our team members, Syed Foundation distributed shields to express our gratitude. This gesture symbolizes our appreciation for their unwavering support and commitment to our cause.</a:t>
            </a:r>
            <a:br>
              <a:rPr lang="en-US" sz="2000" b="1" dirty="0">
                <a:solidFill>
                  <a:srgbClr val="0070C0"/>
                </a:solidFill>
              </a:rPr>
            </a:br>
            <a:br>
              <a:rPr lang="en-US" sz="2000" b="1" u="sng" dirty="0">
                <a:solidFill>
                  <a:srgbClr val="00B050"/>
                </a:solidFill>
                <a:latin typeface="+mn-lt"/>
                <a:ea typeface="Calibri" pitchFamily="34" charset="0"/>
                <a:cs typeface="Calibri" pitchFamily="34" charset="0"/>
              </a:rPr>
            </a:br>
            <a:r>
              <a:rPr lang="en-US" sz="2400" b="1" dirty="0">
                <a:solidFill>
                  <a:srgbClr val="00B050"/>
                </a:solidFill>
                <a:latin typeface="+mn-lt"/>
                <a:cs typeface="Calibri" pitchFamily="34" charset="0"/>
              </a:rPr>
              <a:t>17.  </a:t>
            </a:r>
            <a:r>
              <a:rPr lang="en-US" sz="2400" b="1" u="sng" dirty="0">
                <a:solidFill>
                  <a:srgbClr val="00B050"/>
                </a:solidFill>
                <a:latin typeface="+mn-lt"/>
                <a:ea typeface="Calibri" pitchFamily="34" charset="0"/>
                <a:cs typeface="Calibri" pitchFamily="34" charset="0"/>
              </a:rPr>
              <a:t>YOUNG PHILANTHROPIST:</a:t>
            </a:r>
            <a:br>
              <a:rPr lang="en-US" sz="2400" b="1" u="sng" dirty="0">
                <a:solidFill>
                  <a:srgbClr val="00B050"/>
                </a:solidFill>
                <a:latin typeface="+mn-lt"/>
                <a:ea typeface="Calibri" pitchFamily="34" charset="0"/>
                <a:cs typeface="Calibri" pitchFamily="34" charset="0"/>
              </a:rPr>
            </a:br>
            <a:br>
              <a:rPr lang="en-US" sz="2400" b="1" u="sng" dirty="0">
                <a:solidFill>
                  <a:srgbClr val="00B050"/>
                </a:solidFill>
                <a:latin typeface="+mn-lt"/>
                <a:ea typeface="Calibri" pitchFamily="34" charset="0"/>
                <a:cs typeface="Calibri" pitchFamily="34" charset="0"/>
              </a:rPr>
            </a:br>
            <a:r>
              <a:rPr lang="en-US" sz="2200" b="1" dirty="0">
                <a:solidFill>
                  <a:srgbClr val="0070C0"/>
                </a:solidFill>
              </a:rPr>
              <a:t>Axel Syed and Liam Syed, the young boys with the passion to serve the humanity particularly for the </a:t>
            </a:r>
            <a:br>
              <a:rPr lang="en-US" sz="2200" b="1" dirty="0">
                <a:solidFill>
                  <a:srgbClr val="0070C0"/>
                </a:solidFill>
              </a:rPr>
            </a:br>
            <a:r>
              <a:rPr lang="en-US" sz="2200" b="1" dirty="0">
                <a:solidFill>
                  <a:srgbClr val="0070C0"/>
                </a:solidFill>
              </a:rPr>
              <a:t>women empowerment project organized a fundraiser in the UK wherein people around the globe </a:t>
            </a:r>
            <a:br>
              <a:rPr lang="en-US" sz="2200" b="1" dirty="0">
                <a:solidFill>
                  <a:srgbClr val="0070C0"/>
                </a:solidFill>
              </a:rPr>
            </a:br>
            <a:r>
              <a:rPr lang="en-US" sz="2200" b="1" dirty="0">
                <a:solidFill>
                  <a:srgbClr val="0070C0"/>
                </a:solidFill>
              </a:rPr>
              <a:t>contributed and the amount raised shall be used in the Women Empowerment Project. Through which</a:t>
            </a:r>
            <a:br>
              <a:rPr lang="en-US" sz="2200" b="1" dirty="0">
                <a:solidFill>
                  <a:srgbClr val="0070C0"/>
                </a:solidFill>
              </a:rPr>
            </a:br>
            <a:r>
              <a:rPr lang="en-US" sz="2200" b="1" dirty="0">
                <a:solidFill>
                  <a:srgbClr val="0070C0"/>
                </a:solidFill>
              </a:rPr>
              <a:t> multiple under privileged women will learn hand embroidery and other such crafts. Thereafter we shall</a:t>
            </a:r>
            <a:br>
              <a:rPr lang="en-US" sz="2200" b="1" dirty="0">
                <a:solidFill>
                  <a:srgbClr val="0070C0"/>
                </a:solidFill>
              </a:rPr>
            </a:br>
            <a:r>
              <a:rPr lang="en-US" sz="2200" b="1" dirty="0">
                <a:solidFill>
                  <a:srgbClr val="0070C0"/>
                </a:solidFill>
              </a:rPr>
              <a:t> provide them with interest free loan to encourage entrepreneurship so that they can begin their own</a:t>
            </a:r>
            <a:br>
              <a:rPr lang="en-US" sz="2200" b="1" dirty="0">
                <a:solidFill>
                  <a:srgbClr val="0070C0"/>
                </a:solidFill>
              </a:rPr>
            </a:br>
            <a:r>
              <a:rPr lang="en-US" sz="2200" b="1" dirty="0">
                <a:solidFill>
                  <a:srgbClr val="0070C0"/>
                </a:solidFill>
              </a:rPr>
              <a:t> businesses from the comfort of their homes which leads towards sustainable solutions for </a:t>
            </a:r>
            <a:br>
              <a:rPr lang="en-US" sz="2200" b="1" dirty="0">
                <a:solidFill>
                  <a:srgbClr val="0070C0"/>
                </a:solidFill>
              </a:rPr>
            </a:br>
            <a:r>
              <a:rPr lang="en-US" sz="2200" b="1" dirty="0">
                <a:solidFill>
                  <a:srgbClr val="0070C0"/>
                </a:solidFill>
              </a:rPr>
              <a:t>unemployment and poverty. </a:t>
            </a:r>
            <a:br>
              <a:rPr lang="en-US" sz="2200" b="1" dirty="0">
                <a:solidFill>
                  <a:srgbClr val="0070C0"/>
                </a:solidFill>
              </a:rPr>
            </a:br>
            <a:endParaRPr lang="en-US" sz="2200" b="1" dirty="0">
              <a:solidFill>
                <a:srgbClr val="0070C0"/>
              </a:solidFill>
            </a:endParaRPr>
          </a:p>
        </p:txBody>
      </p:sp>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0765" y="0"/>
            <a:ext cx="1440127" cy="87114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59542" y="3645078"/>
            <a:ext cx="1897756" cy="253034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226516974"/>
              </p:ext>
            </p:extLst>
          </p:nvPr>
        </p:nvGraphicFramePr>
        <p:xfrm>
          <a:off x="1133856" y="275146"/>
          <a:ext cx="10058400" cy="5808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48416" y="-1"/>
            <a:ext cx="1252476" cy="75762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85353155"/>
              </p:ext>
            </p:extLst>
          </p:nvPr>
        </p:nvGraphicFramePr>
        <p:xfrm>
          <a:off x="241300" y="402336"/>
          <a:ext cx="11645900" cy="5693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7600" y="0"/>
            <a:ext cx="923292" cy="55850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231648" y="926592"/>
          <a:ext cx="11253216" cy="3901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5C8D2D14-54BF-471E-9340-88FC4A3AC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22272" y="1690464"/>
          <a:ext cx="8128000" cy="3757486"/>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0">
                <a:tc>
                  <a:txBody>
                    <a:bodyPr/>
                    <a:lstStyle/>
                    <a:p>
                      <a:pPr marL="0" marR="0" algn="l">
                        <a:lnSpc>
                          <a:spcPct val="107000"/>
                        </a:lnSpc>
                        <a:spcBef>
                          <a:spcPts val="0"/>
                        </a:spcBef>
                        <a:spcAft>
                          <a:spcPts val="0"/>
                        </a:spcAft>
                      </a:pPr>
                      <a:r>
                        <a:rPr lang="en-US" sz="2400" b="1" u="sng" dirty="0">
                          <a:solidFill>
                            <a:srgbClr val="002060"/>
                          </a:solidFill>
                          <a:latin typeface="Calibri"/>
                          <a:ea typeface="Calibri"/>
                          <a:cs typeface="Calibri"/>
                        </a:rPr>
                        <a:t>S.NO</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b="1" u="sng">
                          <a:solidFill>
                            <a:srgbClr val="002060"/>
                          </a:solidFill>
                          <a:latin typeface="Calibri"/>
                          <a:ea typeface="Calibri"/>
                          <a:cs typeface="Calibri"/>
                        </a:rPr>
                        <a:t>ITEMS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b="1" u="sng">
                          <a:solidFill>
                            <a:srgbClr val="002060"/>
                          </a:solidFill>
                          <a:latin typeface="Calibri"/>
                          <a:ea typeface="Calibri"/>
                          <a:cs typeface="Calibri"/>
                        </a:rPr>
                        <a:t>QUANTITY</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b="1" u="sng">
                          <a:solidFill>
                            <a:srgbClr val="002060"/>
                          </a:solidFill>
                          <a:latin typeface="Calibri"/>
                          <a:ea typeface="Calibri"/>
                          <a:cs typeface="Calibri"/>
                        </a:rPr>
                        <a:t>COST</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extLst>
                  <a:ext uri="{0D108BD9-81ED-4DB2-BD59-A6C34878D82A}">
                    <a16:rowId xmlns:a16="http://schemas.microsoft.com/office/drawing/2014/main" val="10000"/>
                  </a:ext>
                </a:extLst>
              </a:tr>
              <a:tr h="0">
                <a:tc>
                  <a:txBody>
                    <a:bodyPr/>
                    <a:lstStyle/>
                    <a:p>
                      <a:pPr marL="0" marR="0" algn="l">
                        <a:lnSpc>
                          <a:spcPct val="107000"/>
                        </a:lnSpc>
                        <a:spcBef>
                          <a:spcPts val="0"/>
                        </a:spcBef>
                        <a:spcAft>
                          <a:spcPts val="0"/>
                        </a:spcAft>
                      </a:pPr>
                      <a:r>
                        <a:rPr lang="en-US" sz="2400" b="1" dirty="0">
                          <a:solidFill>
                            <a:srgbClr val="002060"/>
                          </a:solidFill>
                          <a:latin typeface="Calibri"/>
                          <a:ea typeface="Calibri"/>
                          <a:cs typeface="Calibri"/>
                        </a:rPr>
                        <a:t>1.</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Grocery Bags</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1,833</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Rs. 11,230,000</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extLst>
                  <a:ext uri="{0D108BD9-81ED-4DB2-BD59-A6C34878D82A}">
                    <a16:rowId xmlns:a16="http://schemas.microsoft.com/office/drawing/2014/main" val="10001"/>
                  </a:ext>
                </a:extLst>
              </a:tr>
              <a:tr h="0">
                <a:tc>
                  <a:txBody>
                    <a:bodyPr/>
                    <a:lstStyle/>
                    <a:p>
                      <a:pPr marL="0" marR="0" algn="l">
                        <a:lnSpc>
                          <a:spcPct val="107000"/>
                        </a:lnSpc>
                        <a:spcBef>
                          <a:spcPts val="0"/>
                        </a:spcBef>
                        <a:spcAft>
                          <a:spcPts val="0"/>
                        </a:spcAft>
                      </a:pPr>
                      <a:r>
                        <a:rPr lang="en-US" sz="2400" b="1" dirty="0">
                          <a:solidFill>
                            <a:srgbClr val="002060"/>
                          </a:solidFill>
                          <a:latin typeface="Calibri"/>
                          <a:ea typeface="Calibri"/>
                          <a:cs typeface="Calibri"/>
                        </a:rPr>
                        <a:t>2.</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Flour</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37,172 kg</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Rs. 5,386,900</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extLst>
                  <a:ext uri="{0D108BD9-81ED-4DB2-BD59-A6C34878D82A}">
                    <a16:rowId xmlns:a16="http://schemas.microsoft.com/office/drawing/2014/main" val="10002"/>
                  </a:ext>
                </a:extLst>
              </a:tr>
              <a:tr h="0">
                <a:tc>
                  <a:txBody>
                    <a:bodyPr/>
                    <a:lstStyle/>
                    <a:p>
                      <a:pPr marL="0" marR="0" algn="l">
                        <a:lnSpc>
                          <a:spcPct val="107000"/>
                        </a:lnSpc>
                        <a:spcBef>
                          <a:spcPts val="0"/>
                        </a:spcBef>
                        <a:spcAft>
                          <a:spcPts val="0"/>
                        </a:spcAft>
                      </a:pPr>
                      <a:r>
                        <a:rPr lang="en-US" sz="2400" b="1">
                          <a:solidFill>
                            <a:srgbClr val="002060"/>
                          </a:solidFill>
                          <a:latin typeface="Calibri"/>
                          <a:ea typeface="Calibri"/>
                          <a:cs typeface="Calibri"/>
                        </a:rPr>
                        <a:t>3.</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Rice</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60 kg</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Rs. 12,500</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extLst>
                  <a:ext uri="{0D108BD9-81ED-4DB2-BD59-A6C34878D82A}">
                    <a16:rowId xmlns:a16="http://schemas.microsoft.com/office/drawing/2014/main" val="10003"/>
                  </a:ext>
                </a:extLst>
              </a:tr>
              <a:tr h="0">
                <a:tc>
                  <a:txBody>
                    <a:bodyPr/>
                    <a:lstStyle/>
                    <a:p>
                      <a:pPr marL="0" marR="0" algn="l">
                        <a:lnSpc>
                          <a:spcPct val="107000"/>
                        </a:lnSpc>
                        <a:spcBef>
                          <a:spcPts val="0"/>
                        </a:spcBef>
                        <a:spcAft>
                          <a:spcPts val="0"/>
                        </a:spcAft>
                      </a:pPr>
                      <a:r>
                        <a:rPr lang="en-US" sz="2400" b="1">
                          <a:solidFill>
                            <a:srgbClr val="002060"/>
                          </a:solidFill>
                          <a:latin typeface="Calibri"/>
                          <a:ea typeface="Calibri"/>
                          <a:cs typeface="Calibri"/>
                        </a:rPr>
                        <a:t>4.</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Dates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112 Kg</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Rs. 128,000</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extLst>
                  <a:ext uri="{0D108BD9-81ED-4DB2-BD59-A6C34878D82A}">
                    <a16:rowId xmlns:a16="http://schemas.microsoft.com/office/drawing/2014/main" val="10004"/>
                  </a:ext>
                </a:extLst>
              </a:tr>
              <a:tr h="0">
                <a:tc>
                  <a:txBody>
                    <a:bodyPr/>
                    <a:lstStyle/>
                    <a:p>
                      <a:pPr marL="0" marR="0" algn="l">
                        <a:lnSpc>
                          <a:spcPct val="107000"/>
                        </a:lnSpc>
                        <a:spcBef>
                          <a:spcPts val="0"/>
                        </a:spcBef>
                        <a:spcAft>
                          <a:spcPts val="0"/>
                        </a:spcAft>
                      </a:pPr>
                      <a:r>
                        <a:rPr lang="en-US" sz="2400" b="1">
                          <a:solidFill>
                            <a:srgbClr val="002060"/>
                          </a:solidFill>
                          <a:latin typeface="Calibri"/>
                          <a:ea typeface="Calibri"/>
                          <a:cs typeface="Calibri"/>
                        </a:rPr>
                        <a:t>5.</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Rooh-Afza</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186 bottles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Rs. 74,400</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extLst>
                  <a:ext uri="{0D108BD9-81ED-4DB2-BD59-A6C34878D82A}">
                    <a16:rowId xmlns:a16="http://schemas.microsoft.com/office/drawing/2014/main" val="10005"/>
                  </a:ext>
                </a:extLst>
              </a:tr>
              <a:tr h="0">
                <a:tc>
                  <a:txBody>
                    <a:bodyPr/>
                    <a:lstStyle/>
                    <a:p>
                      <a:pPr marL="0" marR="0" algn="l">
                        <a:lnSpc>
                          <a:spcPct val="107000"/>
                        </a:lnSpc>
                        <a:spcBef>
                          <a:spcPts val="0"/>
                        </a:spcBef>
                        <a:spcAft>
                          <a:spcPts val="0"/>
                        </a:spcAft>
                      </a:pPr>
                      <a:r>
                        <a:rPr lang="en-US" sz="2400" b="1">
                          <a:solidFill>
                            <a:srgbClr val="002060"/>
                          </a:solidFill>
                          <a:latin typeface="Calibri"/>
                          <a:ea typeface="Calibri"/>
                          <a:cs typeface="Calibri"/>
                        </a:rPr>
                        <a:t>6.</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Vegetables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75 bags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Rs. 36,000</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extLst>
                  <a:ext uri="{0D108BD9-81ED-4DB2-BD59-A6C34878D82A}">
                    <a16:rowId xmlns:a16="http://schemas.microsoft.com/office/drawing/2014/main" val="10006"/>
                  </a:ext>
                </a:extLst>
              </a:tr>
              <a:tr h="0">
                <a:tc>
                  <a:txBody>
                    <a:bodyPr/>
                    <a:lstStyle/>
                    <a:p>
                      <a:pPr marL="0" marR="0" algn="l">
                        <a:lnSpc>
                          <a:spcPct val="107000"/>
                        </a:lnSpc>
                        <a:spcBef>
                          <a:spcPts val="0"/>
                        </a:spcBef>
                        <a:spcAft>
                          <a:spcPts val="0"/>
                        </a:spcAft>
                      </a:pPr>
                      <a:r>
                        <a:rPr lang="en-US" sz="2400" b="1">
                          <a:solidFill>
                            <a:srgbClr val="002060"/>
                          </a:solidFill>
                          <a:latin typeface="Calibri"/>
                          <a:ea typeface="Calibri"/>
                          <a:cs typeface="Calibri"/>
                        </a:rPr>
                        <a:t>7.</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Oil</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992</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Rs. 446,400</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ADCCEA"/>
                    </a:solidFill>
                  </a:tcPr>
                </a:tc>
                <a:extLst>
                  <a:ext uri="{0D108BD9-81ED-4DB2-BD59-A6C34878D82A}">
                    <a16:rowId xmlns:a16="http://schemas.microsoft.com/office/drawing/2014/main" val="10007"/>
                  </a:ext>
                </a:extLst>
              </a:tr>
              <a:tr h="0">
                <a:tc>
                  <a:txBody>
                    <a:bodyPr/>
                    <a:lstStyle/>
                    <a:p>
                      <a:pPr marL="0" marR="0" algn="l">
                        <a:lnSpc>
                          <a:spcPct val="107000"/>
                        </a:lnSpc>
                        <a:spcBef>
                          <a:spcPts val="0"/>
                        </a:spcBef>
                        <a:spcAft>
                          <a:spcPts val="0"/>
                        </a:spcAft>
                      </a:pPr>
                      <a:r>
                        <a:rPr lang="en-US" sz="2400" b="1">
                          <a:solidFill>
                            <a:srgbClr val="002060"/>
                          </a:solidFill>
                          <a:latin typeface="Calibri"/>
                          <a:ea typeface="Calibri"/>
                          <a:cs typeface="Calibri"/>
                        </a:rPr>
                        <a:t>8.</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Eid clothes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a:solidFill>
                            <a:srgbClr val="002060"/>
                          </a:solidFill>
                          <a:latin typeface="Calibri"/>
                          <a:ea typeface="Calibri"/>
                          <a:cs typeface="Calibri"/>
                        </a:rPr>
                        <a:t>200 Gents</a:t>
                      </a:r>
                      <a:endParaRPr lang="en-US" sz="2400">
                        <a:latin typeface="Calibri"/>
                        <a:ea typeface="Calibri"/>
                        <a:cs typeface="Arial"/>
                      </a:endParaRPr>
                    </a:p>
                    <a:p>
                      <a:pPr marL="0" marR="0" algn="l">
                        <a:lnSpc>
                          <a:spcPct val="107000"/>
                        </a:lnSpc>
                        <a:spcBef>
                          <a:spcPts val="0"/>
                        </a:spcBef>
                        <a:spcAft>
                          <a:spcPts val="0"/>
                        </a:spcAft>
                      </a:pPr>
                      <a:r>
                        <a:rPr lang="en-US" sz="2400">
                          <a:solidFill>
                            <a:srgbClr val="002060"/>
                          </a:solidFill>
                          <a:latin typeface="Calibri"/>
                          <a:ea typeface="Calibri"/>
                          <a:cs typeface="Calibri"/>
                        </a:rPr>
                        <a:t>206 Ladies</a:t>
                      </a:r>
                      <a:endParaRPr lang="en-US" sz="240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tc>
                  <a:txBody>
                    <a:bodyPr/>
                    <a:lstStyle/>
                    <a:p>
                      <a:pPr marL="0" marR="0" algn="l">
                        <a:lnSpc>
                          <a:spcPct val="107000"/>
                        </a:lnSpc>
                        <a:spcBef>
                          <a:spcPts val="0"/>
                        </a:spcBef>
                        <a:spcAft>
                          <a:spcPts val="0"/>
                        </a:spcAft>
                      </a:pPr>
                      <a:r>
                        <a:rPr lang="en-US" sz="2400" dirty="0">
                          <a:solidFill>
                            <a:srgbClr val="002060"/>
                          </a:solidFill>
                          <a:latin typeface="Calibri"/>
                          <a:ea typeface="Calibri"/>
                          <a:cs typeface="Calibri"/>
                        </a:rPr>
                        <a:t>Rs.479,750</a:t>
                      </a:r>
                      <a:endParaRPr lang="en-US" sz="2400" dirty="0">
                        <a:latin typeface="Calibri"/>
                        <a:ea typeface="Calibri"/>
                        <a:cs typeface="Arial"/>
                      </a:endParaRPr>
                    </a:p>
                  </a:txBody>
                  <a:tcPr marL="68580" marR="68580" marT="0" marB="0" anchor="ctr">
                    <a:lnL w="12700" cap="flat" cmpd="sng" algn="ctr">
                      <a:solidFill>
                        <a:srgbClr val="84B3DF"/>
                      </a:solidFill>
                      <a:prstDash val="solid"/>
                      <a:round/>
                      <a:headEnd type="none" w="med" len="med"/>
                      <a:tailEnd type="none" w="med" len="med"/>
                    </a:lnL>
                    <a:lnR w="12700" cap="flat" cmpd="sng" algn="ctr">
                      <a:solidFill>
                        <a:srgbClr val="84B3DF"/>
                      </a:solidFill>
                      <a:prstDash val="solid"/>
                      <a:round/>
                      <a:headEnd type="none" w="med" len="med"/>
                      <a:tailEnd type="none" w="med" len="med"/>
                    </a:lnR>
                    <a:lnT w="12700" cap="flat" cmpd="sng" algn="ctr">
                      <a:solidFill>
                        <a:srgbClr val="84B3DF"/>
                      </a:solidFill>
                      <a:prstDash val="solid"/>
                      <a:round/>
                      <a:headEnd type="none" w="med" len="med"/>
                      <a:tailEnd type="none" w="med" len="med"/>
                    </a:lnT>
                    <a:lnB w="12700" cap="flat" cmpd="sng" algn="ctr">
                      <a:solidFill>
                        <a:srgbClr val="84B3DF"/>
                      </a:solidFill>
                      <a:prstDash val="solid"/>
                      <a:round/>
                      <a:headEnd type="none" w="med" len="med"/>
                      <a:tailEnd type="none" w="med" len="med"/>
                    </a:lnB>
                    <a:solidFill>
                      <a:srgbClr val="D6E6F4"/>
                    </a:solidFill>
                  </a:tcPr>
                </a:tc>
                <a:extLst>
                  <a:ext uri="{0D108BD9-81ED-4DB2-BD59-A6C34878D82A}">
                    <a16:rowId xmlns:a16="http://schemas.microsoft.com/office/drawing/2014/main" val="10008"/>
                  </a:ext>
                </a:extLst>
              </a:tr>
            </a:tbl>
          </a:graphicData>
        </a:graphic>
      </p:graphicFrame>
      <p:sp>
        <p:nvSpPr>
          <p:cNvPr id="39937" name="Rectangle 1"/>
          <p:cNvSpPr>
            <a:spLocks noChangeArrowheads="1"/>
          </p:cNvSpPr>
          <p:nvPr/>
        </p:nvSpPr>
        <p:spPr bwMode="auto">
          <a:xfrm>
            <a:off x="1828800" y="414528"/>
            <a:ext cx="835152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This year, our Ramadan Project reached new heights having the total worth of Rs.23,580,000/- . With help of our donors,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Syed</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Foundation was able to meet needs of people at our full capacity. We catered </a:t>
            </a:r>
            <a:r>
              <a:rPr kumimoji="0" lang="en-US" b="1" i="0" u="sng" strike="noStrike" cap="none" normalizeH="0" baseline="0" dirty="0">
                <a:ln>
                  <a:noFill/>
                </a:ln>
                <a:solidFill>
                  <a:srgbClr val="2F5496"/>
                </a:solidFill>
                <a:effectLst/>
                <a:latin typeface="Calibri" pitchFamily="34" charset="0"/>
                <a:ea typeface="Calibri" pitchFamily="34" charset="0"/>
                <a:cs typeface="Calibri" pitchFamily="34" charset="0"/>
              </a:rPr>
              <a:t>8,672 people for </a:t>
            </a:r>
            <a:r>
              <a:rPr kumimoji="0" lang="en-US" b="1" i="0" u="sng" strike="noStrike" cap="none" normalizeH="0" baseline="0" dirty="0" err="1">
                <a:ln>
                  <a:noFill/>
                </a:ln>
                <a:solidFill>
                  <a:srgbClr val="2F5496"/>
                </a:solidFill>
                <a:effectLst/>
                <a:latin typeface="Calibri" pitchFamily="34" charset="0"/>
                <a:ea typeface="Calibri" pitchFamily="34" charset="0"/>
                <a:cs typeface="Calibri" pitchFamily="34" charset="0"/>
              </a:rPr>
              <a:t>Iftar</a:t>
            </a:r>
            <a:r>
              <a:rPr kumimoji="0" lang="en-US" b="1" i="0" u="sng" strike="noStrike" cap="none" normalizeH="0" baseline="0" dirty="0">
                <a:ln>
                  <a:noFill/>
                </a:ln>
                <a:solidFill>
                  <a:srgbClr val="2F5496"/>
                </a:solidFill>
                <a:effectLst/>
                <a:latin typeface="Calibri" pitchFamily="34" charset="0"/>
                <a:ea typeface="Calibri" pitchFamily="34" charset="0"/>
                <a:cs typeface="Calibri" pitchFamily="34" charset="0"/>
              </a:rPr>
              <a:t>-Dinner </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and distributed following things</a:t>
            </a:r>
            <a:r>
              <a:rPr kumimoji="0" lang="en-US" sz="1200" b="1" i="0" u="none" strike="noStrike" cap="none" normalizeH="0" baseline="0" dirty="0">
                <a:ln>
                  <a:noFill/>
                </a:ln>
                <a:solidFill>
                  <a:srgbClr val="2F5496"/>
                </a:solidFill>
                <a:effectLst/>
                <a:latin typeface="Calibri" pitchFamily="34" charset="0"/>
                <a:ea typeface="Calibri" pitchFamily="34" charset="0"/>
                <a:cs typeface="Calibri" pitchFamily="34" charset="0"/>
              </a:rPr>
              <a:t>:</a:t>
            </a:r>
            <a:endParaRPr kumimoji="0" lang="en-US" sz="12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402336" y="304800"/>
            <a:ext cx="11301984" cy="54784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b="1" i="0" u="sng" strike="noStrike" cap="none" normalizeH="0" baseline="0" dirty="0">
                <a:ln>
                  <a:noFill/>
                </a:ln>
                <a:solidFill>
                  <a:srgbClr val="00B050"/>
                </a:solidFill>
                <a:effectLst/>
                <a:ea typeface="Calibri" pitchFamily="34" charset="0"/>
                <a:cs typeface="Calibri" pitchFamily="34" charset="0"/>
              </a:rPr>
              <a:t>IFTAR DINNER</a:t>
            </a:r>
            <a:endParaRPr kumimoji="0" lang="en-US" sz="2000" b="1" i="0" u="none" strike="noStrike" cap="none" normalizeH="0" baseline="0" dirty="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sng" strike="noStrike" cap="none" normalizeH="0" baseline="0" dirty="0">
                <a:ln>
                  <a:noFill/>
                </a:ln>
                <a:solidFill>
                  <a:srgbClr val="2F5496"/>
                </a:solidFill>
                <a:effectLst/>
                <a:latin typeface="Calibri" pitchFamily="34" charset="0"/>
                <a:ea typeface="Calibri" pitchFamily="34" charset="0"/>
                <a:cs typeface="Calibri" pitchFamily="34" charset="0"/>
              </a:rPr>
              <a:t>We catered 8,947 people for </a:t>
            </a:r>
            <a:r>
              <a:rPr kumimoji="0" lang="en-US" b="1" i="0" u="sng" strike="noStrike" cap="none" normalizeH="0" baseline="0" dirty="0" err="1">
                <a:ln>
                  <a:noFill/>
                </a:ln>
                <a:solidFill>
                  <a:srgbClr val="2F5496"/>
                </a:solidFill>
                <a:effectLst/>
                <a:latin typeface="Calibri" pitchFamily="34" charset="0"/>
                <a:ea typeface="Calibri" pitchFamily="34" charset="0"/>
                <a:cs typeface="Calibri" pitchFamily="34" charset="0"/>
              </a:rPr>
              <a:t>Iftar</a:t>
            </a:r>
            <a:r>
              <a:rPr kumimoji="0" lang="en-US" b="1" i="0" u="sng" strike="noStrike" cap="none" normalizeH="0" baseline="0" dirty="0">
                <a:ln>
                  <a:noFill/>
                </a:ln>
                <a:solidFill>
                  <a:srgbClr val="2F5496"/>
                </a:solidFill>
                <a:effectLst/>
                <a:latin typeface="Calibri" pitchFamily="34" charset="0"/>
                <a:ea typeface="Calibri" pitchFamily="34" charset="0"/>
                <a:cs typeface="Calibri" pitchFamily="34" charset="0"/>
              </a:rPr>
              <a:t>-Dinner across Pakistan and spent Rs.1,660,836/- </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endParaRPr kumimoji="0" lang="en-US"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Iftaar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drives were conducted at Karachi,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Tharparkar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TandoAllahyaar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TandoAdam,Sujawal</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orphanage Sweet Home Hyderabad,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Mirpurkhaas</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Sanghar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orphanage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Aabroo</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Homes Lahore,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Kasur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Bhawalpur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Thal</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Hyderabad,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Abotabad</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Gilgit</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Bajour</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Agency, Quetta and </a:t>
            </a:r>
            <a:r>
              <a:rPr kumimoji="0" lang="en-US" b="1" i="0" u="none" strike="noStrike" cap="none" normalizeH="0" baseline="0" dirty="0" err="1">
                <a:ln>
                  <a:noFill/>
                </a:ln>
                <a:solidFill>
                  <a:srgbClr val="2F5496"/>
                </a:solidFill>
                <a:effectLst/>
                <a:latin typeface="Calibri" pitchFamily="34" charset="0"/>
                <a:ea typeface="Calibri" pitchFamily="34" charset="0"/>
                <a:cs typeface="Calibri" pitchFamily="34" charset="0"/>
              </a:rPr>
              <a:t>BaghNadi</a:t>
            </a:r>
            <a:r>
              <a:rPr kumimoji="0" lang="en-US" b="1" i="0" u="none" strike="noStrike" cap="none" normalizeH="0" baseline="0" dirty="0">
                <a:ln>
                  <a:noFill/>
                </a:ln>
                <a:solidFill>
                  <a:srgbClr val="2F5496"/>
                </a:solidFill>
                <a:effectLst/>
                <a:latin typeface="Calibri" pitchFamily="34" charset="0"/>
                <a:ea typeface="Calibri" pitchFamily="34" charset="0"/>
                <a:cs typeface="Calibri" pitchFamily="34" charset="0"/>
              </a:rPr>
              <a:t> Baluchistan.</a:t>
            </a:r>
          </a:p>
          <a:p>
            <a:pPr marL="0" marR="0" lvl="0" indent="0" algn="just" defTabSz="914400" rtl="0" eaLnBrk="0" fontAlgn="base" latinLnBrk="0" hangingPunct="0">
              <a:lnSpc>
                <a:spcPct val="100000"/>
              </a:lnSpc>
              <a:spcBef>
                <a:spcPct val="0"/>
              </a:spcBef>
              <a:spcAft>
                <a:spcPct val="0"/>
              </a:spcAft>
              <a:buClrTx/>
              <a:buSzTx/>
              <a:buFontTx/>
              <a:buNone/>
              <a:tabLst/>
            </a:pPr>
            <a:endParaRPr lang="en-US" b="1" dirty="0">
              <a:solidFill>
                <a:srgbClr val="2F5496"/>
              </a:solidFill>
              <a:latin typeface="Calibri" pitchFamily="34" charset="0"/>
              <a:cs typeface="Calibri" pitchFamily="34" charset="0"/>
            </a:endParaRPr>
          </a:p>
          <a:p>
            <a:pPr>
              <a:buFont typeface="Wingdings" pitchFamily="2" charset="2"/>
              <a:buChar char="v"/>
            </a:pPr>
            <a:r>
              <a:rPr lang="en-US" sz="2000" b="1" u="sng" dirty="0">
                <a:solidFill>
                  <a:srgbClr val="00B050"/>
                </a:solidFill>
                <a:ea typeface="Calibri" pitchFamily="34" charset="0"/>
                <a:cs typeface="Calibri" pitchFamily="34" charset="0"/>
              </a:rPr>
              <a:t>FIDYA:</a:t>
            </a:r>
          </a:p>
          <a:p>
            <a:r>
              <a:rPr lang="en-US" b="1" dirty="0"/>
              <a:t> </a:t>
            </a:r>
            <a:r>
              <a:rPr lang="en-US" b="1" dirty="0">
                <a:solidFill>
                  <a:srgbClr val="2F5496"/>
                </a:solidFill>
                <a:latin typeface="Calibri" pitchFamily="34" charset="0"/>
                <a:ea typeface="Calibri" pitchFamily="34" charset="0"/>
                <a:cs typeface="Calibri" pitchFamily="34" charset="0"/>
              </a:rPr>
              <a:t>In response to the generous contribution of Rs. 137,415/- received as FIDYA from our donors, a decision was made to allocate this amount to </a:t>
            </a:r>
            <a:r>
              <a:rPr lang="en-US" b="1" dirty="0" err="1">
                <a:solidFill>
                  <a:srgbClr val="2F5496"/>
                </a:solidFill>
                <a:latin typeface="Calibri" pitchFamily="34" charset="0"/>
                <a:ea typeface="Calibri" pitchFamily="34" charset="0"/>
                <a:cs typeface="Calibri" pitchFamily="34" charset="0"/>
              </a:rPr>
              <a:t>Alamgir</a:t>
            </a:r>
            <a:r>
              <a:rPr lang="en-US" b="1" dirty="0">
                <a:solidFill>
                  <a:srgbClr val="2F5496"/>
                </a:solidFill>
                <a:latin typeface="Calibri" pitchFamily="34" charset="0"/>
                <a:ea typeface="Calibri" pitchFamily="34" charset="0"/>
                <a:cs typeface="Calibri" pitchFamily="34" charset="0"/>
              </a:rPr>
              <a:t> Welfare Trust International, used to procure ration bags for distribution among needy individuals. </a:t>
            </a:r>
          </a:p>
          <a:p>
            <a:r>
              <a:rPr lang="en-US" b="1" dirty="0"/>
              <a:t> </a:t>
            </a:r>
          </a:p>
          <a:p>
            <a:pPr>
              <a:buFont typeface="Wingdings" pitchFamily="2" charset="2"/>
              <a:buChar char="v"/>
            </a:pPr>
            <a:r>
              <a:rPr lang="en-US" sz="2000" b="1" u="sng" dirty="0">
                <a:solidFill>
                  <a:srgbClr val="00B050"/>
                </a:solidFill>
                <a:ea typeface="Calibri" pitchFamily="34" charset="0"/>
                <a:cs typeface="Calibri" pitchFamily="34" charset="0"/>
              </a:rPr>
              <a:t>FITRA:</a:t>
            </a:r>
          </a:p>
          <a:p>
            <a:r>
              <a:rPr lang="en-US" b="1" dirty="0"/>
              <a:t> </a:t>
            </a:r>
            <a:r>
              <a:rPr lang="en-US" b="1" dirty="0">
                <a:solidFill>
                  <a:srgbClr val="2F5496"/>
                </a:solidFill>
                <a:latin typeface="Calibri" pitchFamily="34" charset="0"/>
                <a:ea typeface="Calibri" pitchFamily="34" charset="0"/>
                <a:cs typeface="Calibri" pitchFamily="34" charset="0"/>
              </a:rPr>
              <a:t>We've received Rs.86,000/- from our compassionate donors as </a:t>
            </a:r>
            <a:r>
              <a:rPr lang="en-US" b="1" dirty="0" err="1">
                <a:solidFill>
                  <a:srgbClr val="2F5496"/>
                </a:solidFill>
                <a:latin typeface="Calibri" pitchFamily="34" charset="0"/>
                <a:ea typeface="Calibri" pitchFamily="34" charset="0"/>
                <a:cs typeface="Calibri" pitchFamily="34" charset="0"/>
              </a:rPr>
              <a:t>Fitra</a:t>
            </a:r>
            <a:r>
              <a:rPr lang="en-US" b="1" dirty="0">
                <a:solidFill>
                  <a:srgbClr val="2F5496"/>
                </a:solidFill>
                <a:latin typeface="Calibri" pitchFamily="34" charset="0"/>
                <a:ea typeface="Calibri" pitchFamily="34" charset="0"/>
                <a:cs typeface="Calibri" pitchFamily="34" charset="0"/>
              </a:rPr>
              <a:t>. These contributions have been pivotal in facilitating our </a:t>
            </a:r>
            <a:r>
              <a:rPr lang="en-US" b="1" dirty="0" err="1">
                <a:solidFill>
                  <a:srgbClr val="2F5496"/>
                </a:solidFill>
                <a:latin typeface="Calibri" pitchFamily="34" charset="0"/>
                <a:ea typeface="Calibri" pitchFamily="34" charset="0"/>
                <a:cs typeface="Calibri" pitchFamily="34" charset="0"/>
              </a:rPr>
              <a:t>Iftaar</a:t>
            </a:r>
            <a:r>
              <a:rPr lang="en-US" b="1" dirty="0">
                <a:solidFill>
                  <a:srgbClr val="2F5496"/>
                </a:solidFill>
                <a:latin typeface="Calibri" pitchFamily="34" charset="0"/>
                <a:ea typeface="Calibri" pitchFamily="34" charset="0"/>
                <a:cs typeface="Calibri" pitchFamily="34" charset="0"/>
              </a:rPr>
              <a:t>/dinner program, providing sustenance to those in need during the sacred month of Ramadan. </a:t>
            </a:r>
          </a:p>
          <a:p>
            <a:endParaRPr lang="en-US" b="1" dirty="0"/>
          </a:p>
          <a:p>
            <a:pPr>
              <a:buFont typeface="Wingdings" pitchFamily="2" charset="2"/>
              <a:buChar char="v"/>
            </a:pPr>
            <a:r>
              <a:rPr lang="en-US" sz="2000" b="1" u="sng" dirty="0">
                <a:solidFill>
                  <a:srgbClr val="00B050"/>
                </a:solidFill>
                <a:ea typeface="Calibri" pitchFamily="34" charset="0"/>
                <a:cs typeface="Calibri" pitchFamily="34" charset="0"/>
              </a:rPr>
              <a:t>EID CLOTHES:</a:t>
            </a:r>
          </a:p>
          <a:p>
            <a:r>
              <a:rPr lang="en-US" b="1" dirty="0"/>
              <a:t> </a:t>
            </a:r>
            <a:r>
              <a:rPr lang="en-US" b="1" dirty="0">
                <a:solidFill>
                  <a:srgbClr val="2F5496"/>
                </a:solidFill>
                <a:latin typeface="Calibri" pitchFamily="34" charset="0"/>
                <a:ea typeface="Calibri" pitchFamily="34" charset="0"/>
                <a:cs typeface="Calibri" pitchFamily="34" charset="0"/>
              </a:rPr>
              <a:t>In celebration of </a:t>
            </a:r>
            <a:r>
              <a:rPr lang="en-US" b="1" dirty="0" err="1">
                <a:solidFill>
                  <a:srgbClr val="2F5496"/>
                </a:solidFill>
                <a:latin typeface="Calibri" pitchFamily="34" charset="0"/>
                <a:ea typeface="Calibri" pitchFamily="34" charset="0"/>
                <a:cs typeface="Calibri" pitchFamily="34" charset="0"/>
              </a:rPr>
              <a:t>Eid</a:t>
            </a:r>
            <a:r>
              <a:rPr lang="en-US" b="1" dirty="0">
                <a:solidFill>
                  <a:srgbClr val="2F5496"/>
                </a:solidFill>
                <a:latin typeface="Calibri" pitchFamily="34" charset="0"/>
                <a:ea typeface="Calibri" pitchFamily="34" charset="0"/>
                <a:cs typeface="Calibri" pitchFamily="34" charset="0"/>
              </a:rPr>
              <a:t> and as part of our commitment to supporting deserving individuals, a distribution initiative for </a:t>
            </a:r>
            <a:r>
              <a:rPr lang="en-US" b="1" dirty="0" err="1">
                <a:solidFill>
                  <a:srgbClr val="2F5496"/>
                </a:solidFill>
                <a:latin typeface="Calibri" pitchFamily="34" charset="0"/>
                <a:ea typeface="Calibri" pitchFamily="34" charset="0"/>
                <a:cs typeface="Calibri" pitchFamily="34" charset="0"/>
              </a:rPr>
              <a:t>Eid</a:t>
            </a:r>
            <a:r>
              <a:rPr lang="en-US" b="1" dirty="0">
                <a:solidFill>
                  <a:srgbClr val="2F5496"/>
                </a:solidFill>
                <a:latin typeface="Calibri" pitchFamily="34" charset="0"/>
                <a:ea typeface="Calibri" pitchFamily="34" charset="0"/>
                <a:cs typeface="Calibri" pitchFamily="34" charset="0"/>
              </a:rPr>
              <a:t> clothes was undertaken  bring joy and celebration to deserving individuals and families.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Arial" pitchFamily="34" charset="0"/>
              <a:cs typeface="Arial" pitchFamily="34" charset="0"/>
            </a:endParaRPr>
          </a:p>
        </p:txBody>
      </p:sp>
      <p:pic>
        <p:nvPicPr>
          <p:cNvPr id="3" name="Picture 2">
            <a:extLst>
              <a:ext uri="{FF2B5EF4-FFF2-40B4-BE49-F238E27FC236}">
                <a16:creationId xmlns:a16="http://schemas.microsoft.com/office/drawing/2014/main" id="{5C8D2D14-54BF-471E-9340-88FC4A3AC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376" y="0"/>
            <a:ext cx="1191516" cy="72075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66800" y="914400"/>
            <a:ext cx="10058399" cy="5029199"/>
            <a:chOff x="0" y="389731"/>
            <a:chExt cx="10058399" cy="5029199"/>
          </a:xfrm>
        </p:grpSpPr>
        <p:sp>
          <p:nvSpPr>
            <p:cNvPr id="3" name="Rounded Rectangle 2"/>
            <p:cNvSpPr/>
            <p:nvPr/>
          </p:nvSpPr>
          <p:spPr>
            <a:xfrm>
              <a:off x="0" y="389731"/>
              <a:ext cx="10058399" cy="502919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Rounded Rectangle 4"/>
            <p:cNvSpPr/>
            <p:nvPr/>
          </p:nvSpPr>
          <p:spPr>
            <a:xfrm>
              <a:off x="147300" y="537031"/>
              <a:ext cx="9763799" cy="47345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lvl="0" algn="ctr" defTabSz="2889250" rtl="0">
                <a:lnSpc>
                  <a:spcPct val="90000"/>
                </a:lnSpc>
                <a:spcBef>
                  <a:spcPct val="0"/>
                </a:spcBef>
                <a:spcAft>
                  <a:spcPct val="35000"/>
                </a:spcAft>
              </a:pPr>
              <a:r>
                <a:rPr lang="en-US" sz="6500" b="1" u="sng" dirty="0"/>
                <a:t>EVENTS </a:t>
              </a:r>
            </a:p>
            <a:p>
              <a:pPr lvl="0" algn="ctr" defTabSz="2889250" rtl="0">
                <a:lnSpc>
                  <a:spcPct val="90000"/>
                </a:lnSpc>
                <a:spcBef>
                  <a:spcPct val="0"/>
                </a:spcBef>
                <a:spcAft>
                  <a:spcPct val="35000"/>
                </a:spcAft>
              </a:pPr>
              <a:r>
                <a:rPr lang="en-US" sz="6500" b="1" u="sng" dirty="0"/>
                <a:t>AND </a:t>
              </a:r>
            </a:p>
            <a:p>
              <a:pPr lvl="0" algn="ctr" defTabSz="2889250" rtl="0">
                <a:lnSpc>
                  <a:spcPct val="90000"/>
                </a:lnSpc>
                <a:spcBef>
                  <a:spcPct val="0"/>
                </a:spcBef>
                <a:spcAft>
                  <a:spcPct val="35000"/>
                </a:spcAft>
              </a:pPr>
              <a:r>
                <a:rPr lang="en-US" sz="6500" b="1" u="sng" dirty="0"/>
                <a:t>CELEBRATIONS</a:t>
              </a:r>
              <a:endParaRPr lang="en-US" sz="6500" b="1" u="sng" kern="1200" baseline="0" dirty="0"/>
            </a:p>
          </p:txBody>
        </p:sp>
      </p:grpSp>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t>
            </a:r>
            <a:br>
              <a:rPr lang="en-US" dirty="0"/>
            </a:br>
            <a:r>
              <a:rPr lang="en-US" b="1" u="sng" dirty="0"/>
              <a:t>Independence Day and Tree Plantation Drive:</a:t>
            </a:r>
            <a:br>
              <a:rPr lang="en-US" dirty="0"/>
            </a:br>
            <a:endParaRPr lang="en-US" dirty="0"/>
          </a:p>
        </p:txBody>
      </p:sp>
      <p:sp>
        <p:nvSpPr>
          <p:cNvPr id="4" name="Text Placeholder 3"/>
          <p:cNvSpPr>
            <a:spLocks noGrp="1"/>
          </p:cNvSpPr>
          <p:nvPr>
            <p:ph type="body" sz="half" idx="2"/>
          </p:nvPr>
        </p:nvSpPr>
        <p:spPr>
          <a:xfrm>
            <a:off x="457200" y="2487168"/>
            <a:ext cx="3200400" cy="4370832"/>
          </a:xfrm>
        </p:spPr>
        <p:txBody>
          <a:bodyPr>
            <a:normAutofit/>
          </a:bodyPr>
          <a:lstStyle/>
          <a:p>
            <a:pPr>
              <a:buFont typeface="Wingdings" pitchFamily="2" charset="2"/>
              <a:buChar char="v"/>
            </a:pPr>
            <a:r>
              <a:rPr lang="en-US" sz="2000" dirty="0"/>
              <a:t>On the occasion of Pakistan's 76th Independence Day, </a:t>
            </a:r>
            <a:r>
              <a:rPr lang="en-US" sz="2000" dirty="0" err="1"/>
              <a:t>Syed</a:t>
            </a:r>
            <a:r>
              <a:rPr lang="en-US" sz="2000" dirty="0"/>
              <a:t> Foundation took the initiative of planting trees in collaboration with RDF in </a:t>
            </a:r>
            <a:r>
              <a:rPr lang="en-US" sz="2000" dirty="0" err="1"/>
              <a:t>TandoAllahYar</a:t>
            </a:r>
            <a:r>
              <a:rPr lang="en-US" sz="2000" dirty="0"/>
              <a:t> and NJV School (adopted by </a:t>
            </a:r>
            <a:r>
              <a:rPr lang="en-US" sz="2000" dirty="0" err="1"/>
              <a:t>Akhuwat</a:t>
            </a:r>
            <a:r>
              <a:rPr lang="en-US" sz="2000" dirty="0"/>
              <a:t> Foundation) in </a:t>
            </a:r>
            <a:r>
              <a:rPr lang="en-US" sz="2000" dirty="0" err="1"/>
              <a:t>Nathiagali</a:t>
            </a:r>
            <a:r>
              <a:rPr lang="en-US" sz="2000" dirty="0"/>
              <a:t>, Karachi. </a:t>
            </a:r>
          </a:p>
          <a:p>
            <a:pPr>
              <a:buFont typeface="Wingdings" pitchFamily="2" charset="2"/>
              <a:buChar char="v"/>
            </a:pPr>
            <a:r>
              <a:rPr lang="en-US" sz="2000" dirty="0"/>
              <a:t> 350 plants of diverse variety were planted, paving the way for sustainable environment.</a:t>
            </a:r>
          </a:p>
        </p:txBody>
      </p:sp>
      <p:pic>
        <p:nvPicPr>
          <p:cNvPr id="5" name="Content Placeholder 4" descr="IMG-20230812-WA0043.jpg"/>
          <p:cNvPicPr>
            <a:picLocks noGrp="1"/>
          </p:cNvPicPr>
          <p:nvPr>
            <p:ph idx="1"/>
          </p:nvPr>
        </p:nvPicPr>
        <p:blipFill>
          <a:blip r:embed="rId2" cstate="print"/>
          <a:stretch>
            <a:fillRect/>
          </a:stretch>
        </p:blipFill>
        <p:spPr>
          <a:xfrm>
            <a:off x="4961769" y="914400"/>
            <a:ext cx="3280023" cy="225552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descr="IMG-20230816-WA0039.jpg"/>
          <p:cNvPicPr/>
          <p:nvPr/>
        </p:nvPicPr>
        <p:blipFill>
          <a:blip r:embed="rId3"/>
          <a:stretch>
            <a:fillRect/>
          </a:stretch>
        </p:blipFill>
        <p:spPr>
          <a:xfrm>
            <a:off x="4977894" y="3547872"/>
            <a:ext cx="3312666" cy="218236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descr="InShot_20230816_125552822.jpg"/>
          <p:cNvPicPr/>
          <p:nvPr/>
        </p:nvPicPr>
        <p:blipFill>
          <a:blip r:embed="rId4" cstate="print"/>
          <a:stretch>
            <a:fillRect/>
          </a:stretch>
        </p:blipFill>
        <p:spPr>
          <a:xfrm>
            <a:off x="8473440" y="931164"/>
            <a:ext cx="3185414" cy="225552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descr="IMG-20230816-WA0040.jpg"/>
          <p:cNvPicPr/>
          <p:nvPr/>
        </p:nvPicPr>
        <p:blipFill>
          <a:blip r:embed="rId5" cstate="print"/>
          <a:stretch>
            <a:fillRect/>
          </a:stretch>
        </p:blipFill>
        <p:spPr>
          <a:xfrm>
            <a:off x="8474582" y="3535680"/>
            <a:ext cx="3217545" cy="215931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5C8D2D14-54BF-471E-9340-88FC4A3AC6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24032" y="-1"/>
            <a:ext cx="1276860" cy="77237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a:t>White Cane Day:</a:t>
            </a:r>
            <a:br>
              <a:rPr lang="en-US" dirty="0"/>
            </a:br>
            <a:r>
              <a:rPr lang="en-US" b="1" i="1" dirty="0"/>
              <a:t> </a:t>
            </a:r>
            <a:br>
              <a:rPr lang="en-US" dirty="0"/>
            </a:br>
            <a:br>
              <a:rPr lang="en-US" dirty="0"/>
            </a:br>
            <a:endParaRPr lang="en-US" dirty="0"/>
          </a:p>
        </p:txBody>
      </p:sp>
      <p:sp>
        <p:nvSpPr>
          <p:cNvPr id="4" name="Text Placeholder 3"/>
          <p:cNvSpPr>
            <a:spLocks noGrp="1"/>
          </p:cNvSpPr>
          <p:nvPr>
            <p:ph type="body" sz="half" idx="2"/>
          </p:nvPr>
        </p:nvSpPr>
        <p:spPr>
          <a:xfrm>
            <a:off x="420624" y="1792224"/>
            <a:ext cx="3200400" cy="4864608"/>
          </a:xfrm>
        </p:spPr>
        <p:txBody>
          <a:bodyPr>
            <a:normAutofit/>
          </a:bodyPr>
          <a:lstStyle/>
          <a:p>
            <a:r>
              <a:rPr lang="en-US" sz="1800" dirty="0"/>
              <a:t>White Cane Safety Day, observed on October 15</a:t>
            </a:r>
            <a:r>
              <a:rPr lang="en-US" sz="1800" baseline="30000" dirty="0"/>
              <a:t>th</a:t>
            </a:r>
            <a:r>
              <a:rPr lang="en-US" sz="1800" dirty="0"/>
              <a:t>, promotes understanding and respect for those with visual impairments, fostering a more inclusive society that recognizes and supports the autonomy of individuals with blindness.</a:t>
            </a:r>
            <a:br>
              <a:rPr lang="en-US" sz="1800" dirty="0"/>
            </a:br>
            <a:r>
              <a:rPr lang="en-US" sz="1800" dirty="0"/>
              <a:t> </a:t>
            </a:r>
            <a:br>
              <a:rPr lang="en-US" sz="1800" dirty="0"/>
            </a:br>
            <a:r>
              <a:rPr lang="en-US" sz="1800" dirty="0" err="1"/>
              <a:t>Syed</a:t>
            </a:r>
            <a:r>
              <a:rPr lang="en-US" sz="1800" dirty="0"/>
              <a:t> Foundation in collaboration with Voice of Blind and Silver line school celebrated White cane day on 15</a:t>
            </a:r>
            <a:r>
              <a:rPr lang="en-US" sz="1800" baseline="30000" dirty="0"/>
              <a:t>th</a:t>
            </a:r>
            <a:r>
              <a:rPr lang="en-US" sz="1800" dirty="0"/>
              <a:t> October at </a:t>
            </a:r>
            <a:r>
              <a:rPr lang="en-US" sz="1800" dirty="0" err="1"/>
              <a:t>Mazar</a:t>
            </a:r>
            <a:r>
              <a:rPr lang="en-US" sz="1800" dirty="0"/>
              <a:t>-e-</a:t>
            </a:r>
            <a:r>
              <a:rPr lang="en-US" sz="1800" dirty="0" err="1"/>
              <a:t>Quaid</a:t>
            </a:r>
            <a:r>
              <a:rPr lang="en-US" sz="1800" dirty="0"/>
              <a:t>, where juices and water bottles were distributed among blind children.</a:t>
            </a:r>
          </a:p>
        </p:txBody>
      </p:sp>
      <p:pic>
        <p:nvPicPr>
          <p:cNvPr id="5" name="Content Placeholder 4" descr="13f2eabb-176e-4445-b619-29b3bc1de17a.jpg"/>
          <p:cNvPicPr>
            <a:picLocks noGrp="1"/>
          </p:cNvPicPr>
          <p:nvPr>
            <p:ph idx="1"/>
          </p:nvPr>
        </p:nvPicPr>
        <p:blipFill>
          <a:blip r:embed="rId2"/>
          <a:stretch>
            <a:fillRect/>
          </a:stretch>
        </p:blipFill>
        <p:spPr>
          <a:xfrm>
            <a:off x="4715257" y="512064"/>
            <a:ext cx="3599688" cy="276597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descr="391f2c14-a05b-432d-af52-802f0d569783.jpg"/>
          <p:cNvPicPr/>
          <p:nvPr/>
        </p:nvPicPr>
        <p:blipFill>
          <a:blip r:embed="rId3"/>
          <a:stretch>
            <a:fillRect/>
          </a:stretch>
        </p:blipFill>
        <p:spPr>
          <a:xfrm>
            <a:off x="8689631" y="573024"/>
            <a:ext cx="3160993" cy="270414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descr="cce95bc2-66c4-4723-9f9f-8dfec50563da.jpg"/>
          <p:cNvPicPr/>
          <p:nvPr/>
        </p:nvPicPr>
        <p:blipFill>
          <a:blip r:embed="rId4"/>
          <a:stretch>
            <a:fillRect/>
          </a:stretch>
        </p:blipFill>
        <p:spPr>
          <a:xfrm>
            <a:off x="4659058" y="3828288"/>
            <a:ext cx="3533966" cy="275497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descr="731bddf4-fada-4160-bf17-d0bb7657de28.jpg"/>
          <p:cNvPicPr/>
          <p:nvPr/>
        </p:nvPicPr>
        <p:blipFill>
          <a:blip r:embed="rId5"/>
          <a:stretch>
            <a:fillRect/>
          </a:stretch>
        </p:blipFill>
        <p:spPr>
          <a:xfrm>
            <a:off x="8732710" y="3852672"/>
            <a:ext cx="2971610" cy="280377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5C8D2D14-54BF-471E-9340-88FC4A3AC6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14176" y="-1"/>
            <a:ext cx="886716" cy="53637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008" y="0"/>
            <a:ext cx="3200400" cy="2286000"/>
          </a:xfrm>
        </p:spPr>
        <p:txBody>
          <a:bodyPr/>
          <a:lstStyle/>
          <a:p>
            <a:pPr lvl="0"/>
            <a:r>
              <a:rPr lang="en-US" b="1" u="sng" dirty="0"/>
              <a:t>Seminar of Breast Cancer Awareness:</a:t>
            </a:r>
            <a:br>
              <a:rPr lang="en-US" dirty="0"/>
            </a:br>
            <a:endParaRPr lang="en-US" dirty="0"/>
          </a:p>
        </p:txBody>
      </p:sp>
      <p:sp>
        <p:nvSpPr>
          <p:cNvPr id="4" name="Text Placeholder 3"/>
          <p:cNvSpPr>
            <a:spLocks noGrp="1"/>
          </p:cNvSpPr>
          <p:nvPr>
            <p:ph type="body" sz="half" idx="2"/>
          </p:nvPr>
        </p:nvSpPr>
        <p:spPr>
          <a:xfrm>
            <a:off x="207264" y="2023872"/>
            <a:ext cx="3706368" cy="4834128"/>
          </a:xfrm>
        </p:spPr>
        <p:txBody>
          <a:bodyPr>
            <a:normAutofit/>
          </a:bodyPr>
          <a:lstStyle/>
          <a:p>
            <a:r>
              <a:rPr lang="en-US" sz="1600" dirty="0" err="1"/>
              <a:t>Syed</a:t>
            </a:r>
            <a:r>
              <a:rPr lang="en-US" sz="1600" dirty="0"/>
              <a:t> Foundation conducted three </a:t>
            </a:r>
            <a:r>
              <a:rPr lang="en-US" sz="1600" dirty="0" err="1"/>
              <a:t>sessionst</a:t>
            </a:r>
            <a:r>
              <a:rPr lang="en-US" sz="1600" dirty="0"/>
              <a:t> o give information about early diagnosis, treatment and prevention. </a:t>
            </a:r>
          </a:p>
          <a:p>
            <a:pPr>
              <a:buFont typeface="Wingdings" pitchFamily="2" charset="2"/>
              <a:buChar char="v"/>
            </a:pPr>
            <a:r>
              <a:rPr lang="en-US" sz="1600" dirty="0"/>
              <a:t> FBR by </a:t>
            </a:r>
            <a:r>
              <a:rPr lang="en-US" sz="1600" dirty="0" err="1"/>
              <a:t>Dr.RufinaSoomro</a:t>
            </a:r>
            <a:r>
              <a:rPr lang="en-US" sz="1600" dirty="0"/>
              <a:t>, FCPS, FRCS, FACS, Professor, Department of General Surgery on 15</a:t>
            </a:r>
            <a:r>
              <a:rPr lang="en-US" sz="1600" baseline="30000" dirty="0"/>
              <a:t>th</a:t>
            </a:r>
            <a:r>
              <a:rPr lang="en-US" sz="1600" dirty="0"/>
              <a:t> October 2023.</a:t>
            </a:r>
          </a:p>
          <a:p>
            <a:pPr>
              <a:buFont typeface="Wingdings" pitchFamily="2" charset="2"/>
              <a:buChar char="v"/>
            </a:pPr>
            <a:r>
              <a:rPr lang="en-US" sz="1600" dirty="0"/>
              <a:t> </a:t>
            </a:r>
            <a:r>
              <a:rPr lang="en-US" sz="1600" dirty="0" err="1"/>
              <a:t>Sindh</a:t>
            </a:r>
            <a:r>
              <a:rPr lang="en-US" sz="1600" dirty="0"/>
              <a:t> </a:t>
            </a:r>
            <a:r>
              <a:rPr lang="en-US" sz="1600" dirty="0" err="1"/>
              <a:t>Madrasatul</a:t>
            </a:r>
            <a:r>
              <a:rPr lang="en-US" sz="1600" dirty="0"/>
              <a:t> Islam University by Dr. </a:t>
            </a:r>
            <a:r>
              <a:rPr lang="en-US" sz="1600" dirty="0" err="1"/>
              <a:t>UsraPervaiz</a:t>
            </a:r>
            <a:r>
              <a:rPr lang="en-US" sz="1600" dirty="0"/>
              <a:t>, Assistant Professor, Breast Surgical Oncologist, SIUT, on 25</a:t>
            </a:r>
            <a:r>
              <a:rPr lang="en-US" sz="1600" baseline="30000" dirty="0"/>
              <a:t>th</a:t>
            </a:r>
            <a:r>
              <a:rPr lang="en-US" sz="1600" dirty="0"/>
              <a:t> October 2023.</a:t>
            </a:r>
          </a:p>
          <a:p>
            <a:pPr>
              <a:buFont typeface="Wingdings" pitchFamily="2" charset="2"/>
              <a:buChar char="v"/>
            </a:pPr>
            <a:r>
              <a:rPr lang="en-US" sz="1600" dirty="0"/>
              <a:t> New Port Institute of Communications and Economics by Dr. </a:t>
            </a:r>
            <a:r>
              <a:rPr lang="en-US" sz="1600" dirty="0" err="1"/>
              <a:t>ShabnamShamimAsim</a:t>
            </a:r>
            <a:r>
              <a:rPr lang="en-US" sz="1600" dirty="0"/>
              <a:t>, Professor and Consultant, Department of Gynecology&amp; Obstetrics, Karachi Medical and Dental College and </a:t>
            </a:r>
            <a:r>
              <a:rPr lang="en-US" sz="1600" dirty="0" err="1"/>
              <a:t>Abbasi</a:t>
            </a:r>
            <a:r>
              <a:rPr lang="en-US" sz="1600" dirty="0"/>
              <a:t> </a:t>
            </a:r>
            <a:r>
              <a:rPr lang="en-US" sz="1600" dirty="0" err="1"/>
              <a:t>Shaheed</a:t>
            </a:r>
            <a:r>
              <a:rPr lang="en-US" sz="1600" dirty="0"/>
              <a:t> Hospital, on 28</a:t>
            </a:r>
            <a:r>
              <a:rPr lang="en-US" sz="1600" baseline="30000" dirty="0"/>
              <a:t>th</a:t>
            </a:r>
            <a:r>
              <a:rPr lang="en-US" sz="1600" dirty="0"/>
              <a:t> October 2023.</a:t>
            </a:r>
          </a:p>
          <a:p>
            <a:endParaRPr lang="en-US" dirty="0"/>
          </a:p>
        </p:txBody>
      </p:sp>
      <p:pic>
        <p:nvPicPr>
          <p:cNvPr id="5" name="Content Placeholder 4" descr="IMG-20231105-WA0057.jpg"/>
          <p:cNvPicPr>
            <a:picLocks noGrp="1"/>
          </p:cNvPicPr>
          <p:nvPr>
            <p:ph idx="1"/>
          </p:nvPr>
        </p:nvPicPr>
        <p:blipFill>
          <a:blip r:embed="rId2" cstate="print"/>
          <a:stretch>
            <a:fillRect/>
          </a:stretch>
        </p:blipFill>
        <p:spPr>
          <a:xfrm>
            <a:off x="4718304" y="950976"/>
            <a:ext cx="3243073" cy="262333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descr="IMG-20231028-WA0119.jpg"/>
          <p:cNvPicPr/>
          <p:nvPr/>
        </p:nvPicPr>
        <p:blipFill rotWithShape="1">
          <a:blip r:embed="rId3"/>
          <a:srcRect t="46529"/>
          <a:stretch/>
        </p:blipFill>
        <p:spPr bwMode="auto">
          <a:xfrm>
            <a:off x="8619744" y="963168"/>
            <a:ext cx="3023616" cy="266214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7" name="Picture 6" descr="IMG-20231105-WA0042.jpg"/>
          <p:cNvPicPr/>
          <p:nvPr/>
        </p:nvPicPr>
        <p:blipFill>
          <a:blip r:embed="rId4" cstate="print"/>
          <a:stretch>
            <a:fillRect/>
          </a:stretch>
        </p:blipFill>
        <p:spPr>
          <a:xfrm>
            <a:off x="4677282" y="4157472"/>
            <a:ext cx="3320669" cy="251612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descr="IMG-20231025-WA0147.jpg"/>
          <p:cNvPicPr/>
          <p:nvPr/>
        </p:nvPicPr>
        <p:blipFill>
          <a:blip r:embed="rId5" cstate="print"/>
          <a:stretch>
            <a:fillRect/>
          </a:stretch>
        </p:blipFill>
        <p:spPr>
          <a:xfrm>
            <a:off x="8533892" y="4120896"/>
            <a:ext cx="3060700" cy="256908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5C8D2D14-54BF-471E-9340-88FC4A3AC6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45952" y="-1"/>
            <a:ext cx="1154940" cy="69862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u="sng" dirty="0"/>
              <a:t>Anniversary Celebration of </a:t>
            </a:r>
            <a:r>
              <a:rPr lang="en-US" b="1" u="sng" dirty="0" err="1"/>
              <a:t>Syed</a:t>
            </a:r>
            <a:r>
              <a:rPr lang="en-US" b="1" u="sng" dirty="0"/>
              <a:t> Foundation:</a:t>
            </a:r>
            <a:br>
              <a:rPr lang="en-US" dirty="0"/>
            </a:br>
            <a:endParaRPr lang="en-US" dirty="0"/>
          </a:p>
        </p:txBody>
      </p:sp>
      <p:pic>
        <p:nvPicPr>
          <p:cNvPr id="5" name="Content Placeholder 4" descr="ff62463f-40e9-48f7-b7a8-c0bfc00bf9bf.jpg"/>
          <p:cNvPicPr>
            <a:picLocks noGrp="1"/>
          </p:cNvPicPr>
          <p:nvPr>
            <p:ph idx="1"/>
          </p:nvPr>
        </p:nvPicPr>
        <p:blipFill>
          <a:blip r:embed="rId2" cstate="print"/>
          <a:stretch>
            <a:fillRect/>
          </a:stretch>
        </p:blipFill>
        <p:spPr>
          <a:xfrm>
            <a:off x="4999591" y="1395886"/>
            <a:ext cx="2876204" cy="383216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p:txBody>
          <a:bodyPr>
            <a:normAutofit lnSpcReduction="10000"/>
          </a:bodyPr>
          <a:lstStyle/>
          <a:p>
            <a:r>
              <a:rPr lang="en-US" sz="2000" dirty="0"/>
              <a:t>The month of November marks the beginning of </a:t>
            </a:r>
            <a:r>
              <a:rPr lang="en-US" sz="2000" dirty="0" err="1"/>
              <a:t>Syed</a:t>
            </a:r>
            <a:r>
              <a:rPr lang="en-US" sz="2000" dirty="0"/>
              <a:t> Foundation. The anniversary was celebrated by distributing eatables at </a:t>
            </a:r>
            <a:r>
              <a:rPr lang="en-US" sz="2000" dirty="0" err="1"/>
              <a:t>Aashiyana</a:t>
            </a:r>
            <a:r>
              <a:rPr lang="en-US" sz="2000" dirty="0"/>
              <a:t> Trust Old House, </a:t>
            </a:r>
            <a:r>
              <a:rPr lang="en-US" sz="2000" dirty="0" err="1"/>
              <a:t>DarulSukun</a:t>
            </a:r>
            <a:r>
              <a:rPr lang="en-US" sz="2000" dirty="0"/>
              <a:t> Old House M.A Jinnah Road, </a:t>
            </a:r>
            <a:r>
              <a:rPr lang="en-US" sz="2000" dirty="0" err="1"/>
              <a:t>DarulSukun</a:t>
            </a:r>
            <a:r>
              <a:rPr lang="en-US" sz="2000" dirty="0"/>
              <a:t> Kashmir Road, Magnanimous school </a:t>
            </a:r>
            <a:r>
              <a:rPr lang="en-US" sz="2000" dirty="0" err="1"/>
              <a:t>Orangi</a:t>
            </a:r>
            <a:r>
              <a:rPr lang="en-US" sz="2000" dirty="0"/>
              <a:t> Town and </a:t>
            </a:r>
            <a:r>
              <a:rPr lang="en-US" sz="2000" dirty="0" err="1"/>
              <a:t>Idarieu</a:t>
            </a:r>
            <a:r>
              <a:rPr lang="en-US" sz="2000" dirty="0"/>
              <a:t> School for blind and deaf.</a:t>
            </a:r>
            <a:endParaRPr lang="en-US" sz="2000" b="1" u="sng" dirty="0"/>
          </a:p>
          <a:p>
            <a:endParaRPr lang="en-US" dirty="0"/>
          </a:p>
        </p:txBody>
      </p:sp>
      <p:pic>
        <p:nvPicPr>
          <p:cNvPr id="6" name="Picture 5" descr="63a7ee3d-f21a-427a-9aa5-e7eb6ac46e4d.jpg"/>
          <p:cNvPicPr/>
          <p:nvPr/>
        </p:nvPicPr>
        <p:blipFill>
          <a:blip r:embed="rId3" cstate="print"/>
          <a:stretch>
            <a:fillRect/>
          </a:stretch>
        </p:blipFill>
        <p:spPr>
          <a:xfrm>
            <a:off x="8058150" y="1316736"/>
            <a:ext cx="3109722" cy="392582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365760" y="263837"/>
            <a:ext cx="11264900" cy="48167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lang="en-US" sz="2000" b="1" u="sng" dirty="0">
                <a:solidFill>
                  <a:srgbClr val="00B050"/>
                </a:solidFill>
                <a:ea typeface="Calibri" pitchFamily="34" charset="0"/>
                <a:cs typeface="Calibri" pitchFamily="34" charset="0"/>
              </a:rPr>
              <a:t>LABOR DAY:</a:t>
            </a:r>
          </a:p>
          <a:p>
            <a:pPr marL="0" marR="0" lvl="0" indent="0" algn="l" defTabSz="914400" rtl="0" eaLnBrk="0" fontAlgn="base" latinLnBrk="0" hangingPunct="0">
              <a:lnSpc>
                <a:spcPct val="100000"/>
              </a:lnSpc>
              <a:spcBef>
                <a:spcPct val="0"/>
              </a:spcBef>
              <a:spcAft>
                <a:spcPct val="0"/>
              </a:spcAft>
              <a:buClrTx/>
              <a:buSzTx/>
              <a:buFontTx/>
              <a:buNone/>
              <a:tabLst/>
            </a:pPr>
            <a:r>
              <a:rPr lang="en-US" b="1" dirty="0">
                <a:solidFill>
                  <a:srgbClr val="2F5496"/>
                </a:solidFill>
                <a:latin typeface="Calibri" pitchFamily="34" charset="0"/>
                <a:ea typeface="Calibri" pitchFamily="34" charset="0"/>
                <a:cs typeface="Calibri" pitchFamily="34" charset="0"/>
              </a:rPr>
              <a:t>On Labor Day, we honored the hardworking individuals by distributing fruits among the staff members of institutes including </a:t>
            </a:r>
            <a:r>
              <a:rPr lang="en-US" b="1" dirty="0" err="1">
                <a:solidFill>
                  <a:srgbClr val="2F5496"/>
                </a:solidFill>
                <a:latin typeface="Calibri" pitchFamily="34" charset="0"/>
                <a:ea typeface="Calibri" pitchFamily="34" charset="0"/>
                <a:cs typeface="Calibri" pitchFamily="34" charset="0"/>
              </a:rPr>
              <a:t>Aashiyana</a:t>
            </a:r>
            <a:r>
              <a:rPr lang="en-US" b="1" dirty="0">
                <a:solidFill>
                  <a:srgbClr val="2F5496"/>
                </a:solidFill>
                <a:latin typeface="Calibri" pitchFamily="34" charset="0"/>
                <a:ea typeface="Calibri" pitchFamily="34" charset="0"/>
                <a:cs typeface="Calibri" pitchFamily="34" charset="0"/>
              </a:rPr>
              <a:t> Trust old house for women, </a:t>
            </a:r>
            <a:r>
              <a:rPr lang="en-US" b="1" dirty="0" err="1">
                <a:solidFill>
                  <a:srgbClr val="2F5496"/>
                </a:solidFill>
                <a:latin typeface="Calibri" pitchFamily="34" charset="0"/>
                <a:ea typeface="Calibri" pitchFamily="34" charset="0"/>
                <a:cs typeface="Calibri" pitchFamily="34" charset="0"/>
              </a:rPr>
              <a:t>Idarieu</a:t>
            </a:r>
            <a:r>
              <a:rPr lang="en-US" b="1" dirty="0">
                <a:solidFill>
                  <a:srgbClr val="2F5496"/>
                </a:solidFill>
                <a:latin typeface="Calibri" pitchFamily="34" charset="0"/>
                <a:ea typeface="Calibri" pitchFamily="34" charset="0"/>
                <a:cs typeface="Calibri" pitchFamily="34" charset="0"/>
              </a:rPr>
              <a:t> School for blind, </a:t>
            </a:r>
            <a:r>
              <a:rPr lang="en-US" b="1" dirty="0" err="1">
                <a:solidFill>
                  <a:srgbClr val="2F5496"/>
                </a:solidFill>
                <a:latin typeface="Calibri" pitchFamily="34" charset="0"/>
                <a:ea typeface="Calibri" pitchFamily="34" charset="0"/>
                <a:cs typeface="Calibri" pitchFamily="34" charset="0"/>
              </a:rPr>
              <a:t>Darul</a:t>
            </a:r>
            <a:r>
              <a:rPr lang="en-US" b="1" dirty="0">
                <a:solidFill>
                  <a:srgbClr val="2F5496"/>
                </a:solidFill>
                <a:latin typeface="Calibri" pitchFamily="34" charset="0"/>
                <a:ea typeface="Calibri" pitchFamily="34" charset="0"/>
                <a:cs typeface="Calibri" pitchFamily="34" charset="0"/>
              </a:rPr>
              <a:t> </a:t>
            </a:r>
            <a:r>
              <a:rPr lang="en-US" b="1" dirty="0" err="1">
                <a:solidFill>
                  <a:srgbClr val="2F5496"/>
                </a:solidFill>
                <a:latin typeface="Calibri" pitchFamily="34" charset="0"/>
                <a:ea typeface="Calibri" pitchFamily="34" charset="0"/>
                <a:cs typeface="Calibri" pitchFamily="34" charset="0"/>
              </a:rPr>
              <a:t>Sukun</a:t>
            </a:r>
            <a:r>
              <a:rPr lang="en-US" b="1" dirty="0">
                <a:solidFill>
                  <a:srgbClr val="2F5496"/>
                </a:solidFill>
                <a:latin typeface="Calibri" pitchFamily="34" charset="0"/>
                <a:ea typeface="Calibri" pitchFamily="34" charset="0"/>
                <a:cs typeface="Calibri" pitchFamily="34" charset="0"/>
              </a:rPr>
              <a:t> Old house and </a:t>
            </a:r>
            <a:r>
              <a:rPr lang="en-US" b="1" dirty="0" err="1">
                <a:solidFill>
                  <a:srgbClr val="2F5496"/>
                </a:solidFill>
                <a:latin typeface="Calibri" pitchFamily="34" charset="0"/>
                <a:ea typeface="Calibri" pitchFamily="34" charset="0"/>
                <a:cs typeface="Calibri" pitchFamily="34" charset="0"/>
              </a:rPr>
              <a:t>Darul</a:t>
            </a:r>
            <a:r>
              <a:rPr lang="en-US" b="1" dirty="0">
                <a:solidFill>
                  <a:srgbClr val="2F5496"/>
                </a:solidFill>
                <a:latin typeface="Calibri" pitchFamily="34" charset="0"/>
                <a:ea typeface="Calibri" pitchFamily="34" charset="0"/>
                <a:cs typeface="Calibri" pitchFamily="34" charset="0"/>
              </a:rPr>
              <a:t> </a:t>
            </a:r>
            <a:r>
              <a:rPr lang="en-US" b="1" dirty="0" err="1">
                <a:solidFill>
                  <a:srgbClr val="2F5496"/>
                </a:solidFill>
                <a:latin typeface="Calibri" pitchFamily="34" charset="0"/>
                <a:ea typeface="Calibri" pitchFamily="34" charset="0"/>
                <a:cs typeface="Calibri" pitchFamily="34" charset="0"/>
              </a:rPr>
              <a:t>Sukun</a:t>
            </a:r>
            <a:r>
              <a:rPr lang="en-US" b="1" dirty="0">
                <a:solidFill>
                  <a:srgbClr val="2F5496"/>
                </a:solidFill>
                <a:latin typeface="Calibri" pitchFamily="34" charset="0"/>
                <a:ea typeface="Calibri" pitchFamily="34" charset="0"/>
                <a:cs typeface="Calibri" pitchFamily="34" charset="0"/>
              </a:rPr>
              <a:t> Institute for disable children.</a:t>
            </a:r>
          </a:p>
          <a:p>
            <a:pPr marL="0" marR="0" lvl="0" indent="0" algn="l" defTabSz="914400" rtl="0" eaLnBrk="0" fontAlgn="base" latinLnBrk="0" hangingPunct="0">
              <a:lnSpc>
                <a:spcPct val="100000"/>
              </a:lnSpc>
              <a:spcBef>
                <a:spcPct val="0"/>
              </a:spcBef>
              <a:spcAft>
                <a:spcPct val="0"/>
              </a:spcAft>
              <a:buClrTx/>
              <a:buSzTx/>
              <a:buFontTx/>
              <a:buNone/>
              <a:tabLst/>
            </a:pPr>
            <a:endParaRPr lang="en-US" sz="1100" b="1" dirty="0">
              <a:solidFill>
                <a:srgbClr val="002060"/>
              </a:solidFill>
              <a:latin typeface="Calibri" pitchFamily="34" charset="0"/>
              <a:cs typeface="Calibri" pitchFamily="34" charset="0"/>
            </a:endParaRPr>
          </a:p>
          <a:p>
            <a:pPr defTabSz="914400" fontAlgn="base">
              <a:spcBef>
                <a:spcPct val="0"/>
              </a:spcBef>
              <a:spcAft>
                <a:spcPct val="0"/>
              </a:spcAft>
              <a:buFont typeface="Wingdings" pitchFamily="2" charset="2"/>
              <a:buChar char="v"/>
            </a:pPr>
            <a:r>
              <a:rPr lang="en-US" sz="2000" b="1" u="sng" dirty="0">
                <a:solidFill>
                  <a:srgbClr val="00B050"/>
                </a:solidFill>
                <a:ea typeface="Calibri" pitchFamily="34" charset="0"/>
                <a:cs typeface="Calibri" pitchFamily="34" charset="0"/>
              </a:rPr>
              <a:t>SINDH GAMES:</a:t>
            </a:r>
          </a:p>
          <a:p>
            <a:pPr defTabSz="914400" eaLnBrk="0" fontAlgn="base" hangingPunct="0">
              <a:spcBef>
                <a:spcPct val="0"/>
              </a:spcBef>
              <a:spcAft>
                <a:spcPct val="0"/>
              </a:spcAft>
            </a:pPr>
            <a:r>
              <a:rPr lang="en-US" b="1" dirty="0">
                <a:solidFill>
                  <a:srgbClr val="2F5496"/>
                </a:solidFill>
                <a:latin typeface="Calibri" pitchFamily="34" charset="0"/>
                <a:ea typeface="Calibri" pitchFamily="34" charset="0"/>
                <a:cs typeface="Calibri" pitchFamily="34" charset="0"/>
              </a:rPr>
              <a:t>The 18th Sindh Games were conducted in Karachi from February 23-26 at various sports </a:t>
            </a:r>
            <a:r>
              <a:rPr lang="en-US" b="1" dirty="0" err="1">
                <a:solidFill>
                  <a:srgbClr val="2F5496"/>
                </a:solidFill>
                <a:latin typeface="Calibri" pitchFamily="34" charset="0"/>
                <a:ea typeface="Calibri" pitchFamily="34" charset="0"/>
                <a:cs typeface="Calibri" pitchFamily="34" charset="0"/>
              </a:rPr>
              <a:t>centre</a:t>
            </a:r>
            <a:r>
              <a:rPr lang="en-US" b="1" dirty="0">
                <a:solidFill>
                  <a:srgbClr val="2F5496"/>
                </a:solidFill>
                <a:latin typeface="Calibri" pitchFamily="34" charset="0"/>
                <a:ea typeface="Calibri" pitchFamily="34" charset="0"/>
                <a:cs typeface="Calibri" pitchFamily="34" charset="0"/>
              </a:rPr>
              <a:t> in the city. This year’s games saw participation from over 4,000 athletes hailing from Karachi, Hyderabad, </a:t>
            </a:r>
            <a:r>
              <a:rPr lang="en-US" b="1" dirty="0" err="1">
                <a:solidFill>
                  <a:srgbClr val="2F5496"/>
                </a:solidFill>
                <a:latin typeface="Calibri" pitchFamily="34" charset="0"/>
                <a:ea typeface="Calibri" pitchFamily="34" charset="0"/>
                <a:cs typeface="Calibri" pitchFamily="34" charset="0"/>
              </a:rPr>
              <a:t>Sukkur</a:t>
            </a:r>
            <a:r>
              <a:rPr lang="en-US" b="1" dirty="0">
                <a:solidFill>
                  <a:srgbClr val="2F5496"/>
                </a:solidFill>
                <a:latin typeface="Calibri" pitchFamily="34" charset="0"/>
                <a:ea typeface="Calibri" pitchFamily="34" charset="0"/>
                <a:cs typeface="Calibri" pitchFamily="34" charset="0"/>
              </a:rPr>
              <a:t>, </a:t>
            </a:r>
            <a:r>
              <a:rPr lang="en-US" b="1" dirty="0" err="1">
                <a:solidFill>
                  <a:srgbClr val="2F5496"/>
                </a:solidFill>
                <a:latin typeface="Calibri" pitchFamily="34" charset="0"/>
                <a:ea typeface="Calibri" pitchFamily="34" charset="0"/>
                <a:cs typeface="Calibri" pitchFamily="34" charset="0"/>
              </a:rPr>
              <a:t>Mirpurkhas</a:t>
            </a:r>
            <a:r>
              <a:rPr lang="en-US" b="1" dirty="0">
                <a:solidFill>
                  <a:srgbClr val="2F5496"/>
                </a:solidFill>
                <a:latin typeface="Calibri" pitchFamily="34" charset="0"/>
                <a:ea typeface="Calibri" pitchFamily="34" charset="0"/>
                <a:cs typeface="Calibri" pitchFamily="34" charset="0"/>
              </a:rPr>
              <a:t>, </a:t>
            </a:r>
            <a:r>
              <a:rPr lang="en-US" b="1" dirty="0" err="1">
                <a:solidFill>
                  <a:srgbClr val="2F5496"/>
                </a:solidFill>
                <a:latin typeface="Calibri" pitchFamily="34" charset="0"/>
                <a:ea typeface="Calibri" pitchFamily="34" charset="0"/>
                <a:cs typeface="Calibri" pitchFamily="34" charset="0"/>
              </a:rPr>
              <a:t>Larkana</a:t>
            </a:r>
            <a:r>
              <a:rPr lang="en-US" b="1" dirty="0">
                <a:solidFill>
                  <a:srgbClr val="2F5496"/>
                </a:solidFill>
                <a:latin typeface="Calibri" pitchFamily="34" charset="0"/>
                <a:ea typeface="Calibri" pitchFamily="34" charset="0"/>
                <a:cs typeface="Calibri" pitchFamily="34" charset="0"/>
              </a:rPr>
              <a:t>, and </a:t>
            </a:r>
            <a:r>
              <a:rPr lang="en-US" b="1" dirty="0" err="1">
                <a:solidFill>
                  <a:srgbClr val="2F5496"/>
                </a:solidFill>
                <a:latin typeface="Calibri" pitchFamily="34" charset="0"/>
                <a:ea typeface="Calibri" pitchFamily="34" charset="0"/>
                <a:cs typeface="Calibri" pitchFamily="34" charset="0"/>
              </a:rPr>
              <a:t>Benazirabad</a:t>
            </a:r>
            <a:r>
              <a:rPr lang="en-US" b="1" dirty="0">
                <a:solidFill>
                  <a:srgbClr val="2F5496"/>
                </a:solidFill>
                <a:latin typeface="Calibri" pitchFamily="34" charset="0"/>
                <a:ea typeface="Calibri" pitchFamily="34" charset="0"/>
                <a:cs typeface="Calibri" pitchFamily="34" charset="0"/>
              </a:rPr>
              <a:t>. During the event, Syed Foundation played a significant role by distributing food, souvenirs, T-Shirts, food vouchers and gifts among the players of Boxing, Softball ,Judo and MMA, contributing to the success and spirit of the games.</a:t>
            </a:r>
          </a:p>
          <a:p>
            <a:pPr defTabSz="914400" fontAlgn="base">
              <a:spcBef>
                <a:spcPct val="0"/>
              </a:spcBef>
              <a:spcAft>
                <a:spcPct val="0"/>
              </a:spcAft>
            </a:pPr>
            <a:endParaRPr lang="en-US" sz="2000" b="1" u="sng" dirty="0">
              <a:solidFill>
                <a:srgbClr val="00B050"/>
              </a:solidFill>
              <a:ea typeface="Calibri" pitchFamily="34" charset="0"/>
              <a:cs typeface="Calibri" pitchFamily="34" charset="0"/>
            </a:endParaRPr>
          </a:p>
          <a:p>
            <a:pPr defTabSz="914400" fontAlgn="base">
              <a:spcBef>
                <a:spcPct val="0"/>
              </a:spcBef>
              <a:spcAft>
                <a:spcPct val="0"/>
              </a:spcAft>
              <a:buFont typeface="Wingdings" pitchFamily="2" charset="2"/>
              <a:buChar char="v"/>
            </a:pPr>
            <a:r>
              <a:rPr lang="en-US" sz="2000" b="1" u="sng" dirty="0">
                <a:solidFill>
                  <a:srgbClr val="00B050"/>
                </a:solidFill>
                <a:ea typeface="Calibri" pitchFamily="34" charset="0"/>
                <a:cs typeface="Calibri" pitchFamily="34" charset="0"/>
              </a:rPr>
              <a:t>WOMEN DAY: </a:t>
            </a:r>
          </a:p>
          <a:p>
            <a:pPr defTabSz="914400" eaLnBrk="0" fontAlgn="base" hangingPunct="0">
              <a:spcBef>
                <a:spcPct val="0"/>
              </a:spcBef>
              <a:spcAft>
                <a:spcPct val="0"/>
              </a:spcAft>
            </a:pPr>
            <a:r>
              <a:rPr lang="en-US" b="1" dirty="0">
                <a:solidFill>
                  <a:srgbClr val="2F5496"/>
                </a:solidFill>
                <a:latin typeface="Calibri" pitchFamily="34" charset="0"/>
                <a:ea typeface="Calibri" pitchFamily="34" charset="0"/>
                <a:cs typeface="Calibri" pitchFamily="34" charset="0"/>
              </a:rPr>
              <a:t>Celebrated Women Day with the ladies residing at </a:t>
            </a:r>
            <a:r>
              <a:rPr lang="en-US" b="1" dirty="0" err="1">
                <a:solidFill>
                  <a:srgbClr val="2F5496"/>
                </a:solidFill>
                <a:latin typeface="Calibri" pitchFamily="34" charset="0"/>
                <a:ea typeface="Calibri" pitchFamily="34" charset="0"/>
                <a:cs typeface="Calibri" pitchFamily="34" charset="0"/>
              </a:rPr>
              <a:t>Aashiyana</a:t>
            </a:r>
            <a:r>
              <a:rPr lang="en-US" b="1" dirty="0">
                <a:solidFill>
                  <a:srgbClr val="2F5496"/>
                </a:solidFill>
                <a:latin typeface="Calibri" pitchFamily="34" charset="0"/>
                <a:ea typeface="Calibri" pitchFamily="34" charset="0"/>
                <a:cs typeface="Calibri" pitchFamily="34" charset="0"/>
              </a:rPr>
              <a:t> Old House for women.</a:t>
            </a:r>
          </a:p>
          <a:p>
            <a:pPr defTabSz="914400" eaLnBrk="0" fontAlgn="base" hangingPunct="0">
              <a:spcBef>
                <a:spcPct val="0"/>
              </a:spcBef>
              <a:spcAft>
                <a:spcPct val="0"/>
              </a:spcAft>
            </a:pPr>
            <a:endParaRPr lang="en-US" dirty="0">
              <a:solidFill>
                <a:srgbClr val="2F5496"/>
              </a:solidFill>
              <a:latin typeface="Calibri" pitchFamily="34" charset="0"/>
              <a:ea typeface="Calibri" pitchFamily="34"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743713" y="4291584"/>
            <a:ext cx="1780032" cy="185318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967482" y="4307395"/>
            <a:ext cx="2501900" cy="18764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5917692" y="4291584"/>
            <a:ext cx="1848612" cy="192328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5" cstate="print">
            <a:extLst>
              <a:ext uri="{28A0092B-C50C-407E-A947-70E740481C1C}">
                <a14:useLocalDpi xmlns:a14="http://schemas.microsoft.com/office/drawing/2010/main" val="0"/>
              </a:ext>
            </a:extLst>
          </a:blip>
          <a:stretch>
            <a:fillRect/>
          </a:stretch>
        </p:blipFill>
        <p:spPr>
          <a:xfrm>
            <a:off x="8241030" y="4279392"/>
            <a:ext cx="1853946" cy="198323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24032" y="-1"/>
            <a:ext cx="1276860" cy="77237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072" y="167639"/>
            <a:ext cx="3621024" cy="2286000"/>
          </a:xfrm>
        </p:spPr>
        <p:txBody>
          <a:bodyPr/>
          <a:lstStyle/>
          <a:p>
            <a:r>
              <a:rPr lang="en-US" b="1" u="sng" dirty="0"/>
              <a:t>EID CELEBRATION:</a:t>
            </a:r>
            <a:br>
              <a:rPr lang="en-US" dirty="0"/>
            </a:br>
            <a:endParaRPr lang="en-US" dirty="0"/>
          </a:p>
        </p:txBody>
      </p:sp>
      <p:sp>
        <p:nvSpPr>
          <p:cNvPr id="4" name="Text Placeholder 3"/>
          <p:cNvSpPr>
            <a:spLocks noGrp="1"/>
          </p:cNvSpPr>
          <p:nvPr>
            <p:ph type="body" sz="half" idx="2"/>
          </p:nvPr>
        </p:nvSpPr>
        <p:spPr>
          <a:xfrm>
            <a:off x="384048" y="2170176"/>
            <a:ext cx="3200400" cy="3931920"/>
          </a:xfrm>
        </p:spPr>
        <p:txBody>
          <a:bodyPr>
            <a:noAutofit/>
          </a:bodyPr>
          <a:lstStyle/>
          <a:p>
            <a:r>
              <a:rPr lang="en-US" sz="1800" dirty="0"/>
              <a:t>On 14th April, </a:t>
            </a:r>
            <a:r>
              <a:rPr lang="en-US" sz="1800" dirty="0" err="1"/>
              <a:t>Syed</a:t>
            </a:r>
            <a:r>
              <a:rPr lang="en-US" sz="1800" dirty="0"/>
              <a:t> Foundation had the honor of celebrating </a:t>
            </a:r>
            <a:r>
              <a:rPr lang="en-US" sz="1800" dirty="0" err="1"/>
              <a:t>Eid</a:t>
            </a:r>
            <a:r>
              <a:rPr lang="en-US" sz="1800" dirty="0"/>
              <a:t> with disabled children at the </a:t>
            </a:r>
            <a:r>
              <a:rPr lang="en-US" sz="1800" dirty="0" err="1"/>
              <a:t>DarulSukun</a:t>
            </a:r>
            <a:r>
              <a:rPr lang="en-US" sz="1800" dirty="0"/>
              <a:t> Institute.</a:t>
            </a:r>
          </a:p>
          <a:p>
            <a:r>
              <a:rPr lang="en-US" sz="1800" dirty="0"/>
              <a:t>A delectable </a:t>
            </a:r>
            <a:r>
              <a:rPr lang="en-US" sz="1800" dirty="0" err="1"/>
              <a:t>Eid</a:t>
            </a:r>
            <a:r>
              <a:rPr lang="en-US" sz="1800" dirty="0"/>
              <a:t> feast, featuring </a:t>
            </a:r>
            <a:r>
              <a:rPr lang="en-US" sz="1800" dirty="0" err="1"/>
              <a:t>biryani</a:t>
            </a:r>
            <a:r>
              <a:rPr lang="en-US" sz="1800" dirty="0"/>
              <a:t>, </a:t>
            </a:r>
            <a:r>
              <a:rPr lang="en-US" sz="1800" dirty="0" err="1"/>
              <a:t>jalebi</a:t>
            </a:r>
            <a:r>
              <a:rPr lang="en-US" sz="1800" dirty="0"/>
              <a:t>, ice cream, and refreshing drinks, delighted the senses and added to the festive ambiance.</a:t>
            </a:r>
          </a:p>
          <a:p>
            <a:r>
              <a:rPr lang="en-US" sz="1800" dirty="0"/>
              <a:t>The </a:t>
            </a:r>
            <a:r>
              <a:rPr lang="en-US" sz="1800" dirty="0" err="1"/>
              <a:t>Eid</a:t>
            </a:r>
            <a:r>
              <a:rPr lang="en-US" sz="1800" dirty="0"/>
              <a:t> celebration at </a:t>
            </a:r>
            <a:r>
              <a:rPr lang="en-US" sz="1800" dirty="0" err="1"/>
              <a:t>DarulSukun</a:t>
            </a:r>
            <a:r>
              <a:rPr lang="en-US" sz="1800" dirty="0"/>
              <a:t> Institute provided a meaningful experience for the disabled children, allowing them to partake in the joyous occasion alongside their peers</a:t>
            </a: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64568" y="280734"/>
            <a:ext cx="5530279" cy="281603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5193792" y="3462528"/>
            <a:ext cx="5413248" cy="322726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C8D2D14-54BF-471E-9340-88FC4A3AC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1"/>
            <a:ext cx="1228092" cy="74287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0"/>
            <a:ext cx="3547872" cy="2286000"/>
          </a:xfrm>
        </p:spPr>
        <p:txBody>
          <a:bodyPr/>
          <a:lstStyle/>
          <a:p>
            <a:r>
              <a:rPr lang="en-US" b="1" u="sng" dirty="0"/>
              <a:t>BAKRA EID CELEBRATION:</a:t>
            </a:r>
            <a:br>
              <a:rPr lang="en-US" dirty="0"/>
            </a:br>
            <a:endParaRPr lang="en-US" dirty="0"/>
          </a:p>
        </p:txBody>
      </p:sp>
      <p:sp>
        <p:nvSpPr>
          <p:cNvPr id="4" name="Text Placeholder 3"/>
          <p:cNvSpPr>
            <a:spLocks noGrp="1"/>
          </p:cNvSpPr>
          <p:nvPr>
            <p:ph type="body" sz="half" idx="2"/>
          </p:nvPr>
        </p:nvSpPr>
        <p:spPr>
          <a:xfrm>
            <a:off x="316992" y="1938528"/>
            <a:ext cx="3340608" cy="4596384"/>
          </a:xfrm>
        </p:spPr>
        <p:txBody>
          <a:bodyPr>
            <a:normAutofit/>
          </a:bodyPr>
          <a:lstStyle/>
          <a:p>
            <a:pPr>
              <a:buFont typeface="Wingdings" pitchFamily="2" charset="2"/>
              <a:buChar char="v"/>
            </a:pPr>
            <a:r>
              <a:rPr lang="en-US" sz="1800" dirty="0"/>
              <a:t>We had the honor of celebrating </a:t>
            </a:r>
            <a:r>
              <a:rPr lang="en-US" sz="1800" dirty="0" err="1"/>
              <a:t>Eid</a:t>
            </a:r>
            <a:r>
              <a:rPr lang="en-US" sz="1800" dirty="0"/>
              <a:t> with disabled children at the </a:t>
            </a:r>
            <a:r>
              <a:rPr lang="en-US" sz="1800" dirty="0" err="1"/>
              <a:t>DarulSukun</a:t>
            </a:r>
            <a:r>
              <a:rPr lang="en-US" sz="1800" dirty="0"/>
              <a:t> Institute. </a:t>
            </a:r>
          </a:p>
          <a:p>
            <a:pPr>
              <a:buFont typeface="Wingdings" pitchFamily="2" charset="2"/>
              <a:buChar char="v"/>
            </a:pPr>
            <a:r>
              <a:rPr lang="en-US" sz="1800" dirty="0"/>
              <a:t>A delectable </a:t>
            </a:r>
            <a:r>
              <a:rPr lang="en-US" sz="1800" dirty="0" err="1"/>
              <a:t>Eid</a:t>
            </a:r>
            <a:r>
              <a:rPr lang="en-US" sz="1800" dirty="0"/>
              <a:t> feast, featuring </a:t>
            </a:r>
            <a:r>
              <a:rPr lang="en-US" sz="1800" dirty="0" err="1"/>
              <a:t>Kabab</a:t>
            </a:r>
            <a:r>
              <a:rPr lang="en-US" sz="1800" dirty="0"/>
              <a:t> </a:t>
            </a:r>
            <a:r>
              <a:rPr lang="en-US" sz="1800" dirty="0" err="1"/>
              <a:t>Paratha</a:t>
            </a:r>
            <a:r>
              <a:rPr lang="en-US" sz="1800" dirty="0"/>
              <a:t>, ice cream, and refreshing drinks, delighted the senses and added to the festive ambiance.</a:t>
            </a:r>
          </a:p>
          <a:p>
            <a:pPr>
              <a:buFont typeface="Wingdings" pitchFamily="2" charset="2"/>
              <a:buChar char="v"/>
            </a:pPr>
            <a:r>
              <a:rPr lang="en-US" sz="1800" dirty="0" err="1"/>
              <a:t>TheEid</a:t>
            </a:r>
            <a:r>
              <a:rPr lang="en-US" sz="1800" dirty="0"/>
              <a:t> celebration at </a:t>
            </a:r>
            <a:r>
              <a:rPr lang="en-US" sz="1800" dirty="0" err="1"/>
              <a:t>DarulSukun</a:t>
            </a:r>
            <a:r>
              <a:rPr lang="en-US" sz="1800" dirty="0"/>
              <a:t> Institute provided a meaningful experience for the disabled children, allowing them to partake in the joyous occasion alongside their peers. </a:t>
            </a:r>
          </a:p>
          <a:p>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62125" y="1133857"/>
            <a:ext cx="3174867" cy="242620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8301276" y="1182624"/>
            <a:ext cx="3171396" cy="231648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4766690" y="3938017"/>
            <a:ext cx="3170301" cy="221439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8324758" y="3889248"/>
            <a:ext cx="3160106" cy="2288794"/>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5C8D2D14-54BF-471E-9340-88FC4A3AC6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853440"/>
            <a:ext cx="10058400" cy="883920"/>
          </a:xfrm>
        </p:spPr>
        <p:txBody>
          <a:bodyPr anchor="b">
            <a:normAutofit fontScale="90000"/>
          </a:bodyPr>
          <a:lstStyle/>
          <a:p>
            <a:br>
              <a:rPr lang="en-US" b="1" u="sng" dirty="0">
                <a:solidFill>
                  <a:srgbClr val="0070C0"/>
                </a:solidFill>
              </a:rPr>
            </a:br>
            <a:br>
              <a:rPr lang="en-US" b="1" u="sng" dirty="0">
                <a:solidFill>
                  <a:srgbClr val="0070C0"/>
                </a:solidFill>
              </a:rPr>
            </a:br>
            <a:br>
              <a:rPr lang="en-US" b="1" u="sng" dirty="0">
                <a:solidFill>
                  <a:srgbClr val="0070C0"/>
                </a:solidFill>
              </a:rPr>
            </a:br>
            <a:r>
              <a:rPr lang="en-US" b="1" u="sng" dirty="0">
                <a:solidFill>
                  <a:srgbClr val="00B050"/>
                </a:solidFill>
              </a:rPr>
              <a:t>CONCLUSION:</a:t>
            </a:r>
            <a:br>
              <a:rPr lang="en-US" b="1" u="sng" dirty="0"/>
            </a:br>
            <a:endParaRPr lang="en-US" dirty="0"/>
          </a:p>
        </p:txBody>
      </p:sp>
      <p:sp>
        <p:nvSpPr>
          <p:cNvPr id="3" name="Content Placeholder 2"/>
          <p:cNvSpPr>
            <a:spLocks noGrp="1"/>
          </p:cNvSpPr>
          <p:nvPr>
            <p:ph idx="1"/>
          </p:nvPr>
        </p:nvSpPr>
        <p:spPr/>
        <p:txBody>
          <a:bodyPr/>
          <a:lstStyle/>
          <a:p>
            <a:r>
              <a:rPr lang="en-US" b="1" dirty="0">
                <a:solidFill>
                  <a:srgbClr val="0070C0"/>
                </a:solidFill>
              </a:rPr>
              <a:t>Since its formation, </a:t>
            </a:r>
            <a:r>
              <a:rPr lang="en-US" b="1" dirty="0" err="1">
                <a:solidFill>
                  <a:srgbClr val="0070C0"/>
                </a:solidFill>
              </a:rPr>
              <a:t>Syed</a:t>
            </a:r>
            <a:r>
              <a:rPr lang="en-US" b="1" dirty="0">
                <a:solidFill>
                  <a:srgbClr val="0070C0"/>
                </a:solidFill>
              </a:rPr>
              <a:t> Foundation has been working effortlessly for the betterment of people. Being aware of all the local problems and challenges faced by people, the main focus is on development, empowerment, help, and turning the poor and underprivileged citizens into champions by contributing in making life for them.</a:t>
            </a:r>
          </a:p>
          <a:p>
            <a:endParaRPr lang="en-US" b="1" i="1" dirty="0">
              <a:solidFill>
                <a:srgbClr val="0070C0"/>
              </a:solidFill>
            </a:endParaRPr>
          </a:p>
          <a:p>
            <a:r>
              <a:rPr lang="en-US" b="1" i="1" dirty="0">
                <a:solidFill>
                  <a:srgbClr val="0070C0"/>
                </a:solidFill>
              </a:rPr>
              <a:t>As quoted my Maya Angelou;</a:t>
            </a:r>
            <a:endParaRPr lang="en-US" i="1" dirty="0">
              <a:solidFill>
                <a:srgbClr val="0070C0"/>
              </a:solidFill>
            </a:endParaRPr>
          </a:p>
          <a:p>
            <a:r>
              <a:rPr lang="en-US" i="1" dirty="0">
                <a:solidFill>
                  <a:srgbClr val="0070C0"/>
                </a:solidFill>
              </a:rPr>
              <a:t> </a:t>
            </a:r>
          </a:p>
          <a:p>
            <a:r>
              <a:rPr lang="en-US" i="1" u="sng" dirty="0">
                <a:solidFill>
                  <a:srgbClr val="0070C0"/>
                </a:solidFill>
              </a:rPr>
              <a:t>“</a:t>
            </a:r>
            <a:r>
              <a:rPr lang="en-US" b="1" i="1" u="sng" dirty="0">
                <a:solidFill>
                  <a:srgbClr val="0070C0"/>
                </a:solidFill>
              </a:rPr>
              <a:t>Try to be a rainbow in someone else’s cloud</a:t>
            </a:r>
            <a:r>
              <a:rPr lang="en-US" i="1" u="sng" dirty="0">
                <a:solidFill>
                  <a:srgbClr val="0070C0"/>
                </a:solidFill>
              </a:rPr>
              <a:t>”</a:t>
            </a:r>
            <a:endParaRPr lang="en-US" i="1" dirty="0">
              <a:solidFill>
                <a:srgbClr val="0070C0"/>
              </a:solidFill>
            </a:endParaRPr>
          </a:p>
          <a:p>
            <a:endParaRPr lang="en-US" dirty="0"/>
          </a:p>
        </p:txBody>
      </p:sp>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0880" y="-1"/>
            <a:ext cx="1350012" cy="81662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b="1" u="sng" dirty="0">
                <a:solidFill>
                  <a:srgbClr val="00B050"/>
                </a:solidFill>
              </a:rPr>
              <a:t>THE </a:t>
            </a:r>
            <a:r>
              <a:rPr lang="en-US" b="1" u="sng">
                <a:solidFill>
                  <a:srgbClr val="00B050"/>
                </a:solidFill>
              </a:rPr>
              <a:t>TRADEMARKS REGISTRY</a:t>
            </a:r>
            <a:br>
              <a:rPr lang="en-US" dirty="0"/>
            </a:br>
            <a:endParaRPr lang="en-US" dirty="0"/>
          </a:p>
        </p:txBody>
      </p:sp>
      <p:pic>
        <p:nvPicPr>
          <p:cNvPr id="4" name="Content Placeholder 3" descr="4b66643f-dace-4a41-9178-55fc734543c0.jpg"/>
          <p:cNvPicPr>
            <a:picLocks noGrp="1"/>
          </p:cNvPicPr>
          <p:nvPr>
            <p:ph idx="1"/>
          </p:nvPr>
        </p:nvPicPr>
        <p:blipFill>
          <a:blip r:embed="rId2"/>
          <a:stretch>
            <a:fillRect/>
          </a:stretch>
        </p:blipFill>
        <p:spPr>
          <a:xfrm>
            <a:off x="4639247" y="1846263"/>
            <a:ext cx="2973831" cy="40227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8144" y="0"/>
            <a:ext cx="1142748" cy="69125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b="1" u="sng" dirty="0">
                <a:solidFill>
                  <a:srgbClr val="00B050"/>
                </a:solidFill>
              </a:rPr>
              <a:t>FBR CERTIFICATE</a:t>
            </a:r>
            <a:br>
              <a:rPr lang="en-US" dirty="0"/>
            </a:br>
            <a:endParaRPr lang="en-US"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747451" y="1846263"/>
            <a:ext cx="2757423" cy="40227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5952" y="-1"/>
            <a:ext cx="1154940" cy="69862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109472" y="292608"/>
            <a:ext cx="10668000" cy="984885"/>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sng" strike="noStrike" cap="none" normalizeH="0" baseline="0" dirty="0">
                <a:ln>
                  <a:noFill/>
                </a:ln>
                <a:solidFill>
                  <a:srgbClr val="00B050"/>
                </a:solidFill>
                <a:effectLst/>
                <a:latin typeface="Calibri" pitchFamily="34" charset="0"/>
                <a:ea typeface="Times New Roman" pitchFamily="18" charset="0"/>
                <a:cs typeface="Calibri" pitchFamily="34" charset="0"/>
              </a:rPr>
              <a:t>OUR FELLOW PHILANTHROPIST (STARS OF OUR GALAXY)</a:t>
            </a:r>
            <a:endParaRPr kumimoji="0" lang="en-US" sz="3200" b="1" i="0" u="sng" strike="noStrike" cap="none" normalizeH="0" baseline="0" dirty="0">
              <a:ln>
                <a:noFill/>
              </a:ln>
              <a:solidFill>
                <a:srgbClr val="00B05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rgbClr val="0070C0"/>
              </a:solidFill>
              <a:effectLst/>
              <a:latin typeface="Arial" pitchFamily="34" charset="0"/>
              <a:cs typeface="Arial" pitchFamily="34" charset="0"/>
            </a:endParaRPr>
          </a:p>
        </p:txBody>
      </p:sp>
      <p:pic>
        <p:nvPicPr>
          <p:cNvPr id="4" name="Picture 3" descr="C:\Users\LENOVO\Downloads\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872" y="877824"/>
            <a:ext cx="10972799" cy="5137404"/>
          </a:xfrm>
          <a:prstGeom prst="rect">
            <a:avLst/>
          </a:prstGeom>
          <a:noFill/>
          <a:ln>
            <a:noFill/>
          </a:ln>
        </p:spPr>
      </p:pic>
      <p:pic>
        <p:nvPicPr>
          <p:cNvPr id="5" name="Picture 4">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9104" y="-1"/>
            <a:ext cx="1081788" cy="65437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2852928" y="231648"/>
            <a:ext cx="5779008"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sng" strike="noStrike" cap="none" normalizeH="0" baseline="0" dirty="0">
                <a:ln>
                  <a:noFill/>
                </a:ln>
                <a:solidFill>
                  <a:srgbClr val="00B050"/>
                </a:solidFill>
                <a:effectLst/>
                <a:ea typeface="Times New Roman" pitchFamily="18" charset="0"/>
                <a:cs typeface="Calibri" pitchFamily="34" charset="0"/>
              </a:rPr>
              <a:t>OUR CORPORATE SPONSORS </a:t>
            </a:r>
            <a:endParaRPr kumimoji="0" lang="en-US" sz="3600" b="1" i="0" u="sng" strike="noStrike" cap="none" normalizeH="0" baseline="0" dirty="0">
              <a:ln>
                <a:noFill/>
              </a:ln>
              <a:solidFill>
                <a:srgbClr val="00B050"/>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pic>
        <p:nvPicPr>
          <p:cNvPr id="3" name="Picture 2" descr="C:\Users\LENOVO\Downloads\3.jpg"/>
          <p:cNvPicPr/>
          <p:nvPr/>
        </p:nvPicPr>
        <p:blipFill rotWithShape="1">
          <a:blip r:embed="rId2" cstate="print">
            <a:extLst>
              <a:ext uri="{28A0092B-C50C-407E-A947-70E740481C1C}">
                <a14:useLocalDpi xmlns:a14="http://schemas.microsoft.com/office/drawing/2010/main" val="0"/>
              </a:ext>
            </a:extLst>
          </a:blip>
          <a:srcRect b="7079"/>
          <a:stretch/>
        </p:blipFill>
        <p:spPr bwMode="auto">
          <a:xfrm>
            <a:off x="1170433" y="853440"/>
            <a:ext cx="9387840" cy="5217536"/>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5C8D2D14-54BF-471E-9340-88FC4A3AC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70336" y="-1"/>
            <a:ext cx="1130556" cy="68387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DANISH LAPTOP\Desktop\Bank Detail.png"/>
          <p:cNvPicPr/>
          <p:nvPr/>
        </p:nvPicPr>
        <p:blipFill>
          <a:blip r:embed="rId2">
            <a:extLst>
              <a:ext uri="{28A0092B-C50C-407E-A947-70E740481C1C}">
                <a14:useLocalDpi xmlns:a14="http://schemas.microsoft.com/office/drawing/2010/main" val="0"/>
              </a:ext>
            </a:extLst>
          </a:blip>
          <a:srcRect/>
          <a:stretch>
            <a:fillRect/>
          </a:stretch>
        </p:blipFill>
        <p:spPr bwMode="auto">
          <a:xfrm>
            <a:off x="2592784" y="431483"/>
            <a:ext cx="6908895" cy="5798630"/>
          </a:xfrm>
          <a:prstGeom prst="rect">
            <a:avLst/>
          </a:prstGeom>
          <a:noFill/>
          <a:ln>
            <a:noFill/>
          </a:ln>
        </p:spPr>
      </p:pic>
      <p:pic>
        <p:nvPicPr>
          <p:cNvPr id="3" name="Picture 2">
            <a:extLst>
              <a:ext uri="{FF2B5EF4-FFF2-40B4-BE49-F238E27FC236}">
                <a16:creationId xmlns:a16="http://schemas.microsoft.com/office/drawing/2014/main" id="{5C8D2D14-54BF-471E-9340-88FC4A3AC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07483" y="2004167"/>
            <a:ext cx="6029407" cy="1569660"/>
          </a:xfrm>
          <a:prstGeom prst="rect">
            <a:avLst/>
          </a:prstGeom>
          <a:noFill/>
        </p:spPr>
        <p:txBody>
          <a:bodyPr wrap="none" lIns="91440" tIns="45720" rIns="91440" bIns="45720">
            <a:spAutoFit/>
          </a:bodyPr>
          <a:lstStyle/>
          <a:p>
            <a:pPr algn="ctr"/>
            <a:r>
              <a:rPr lang="en-US" sz="96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THANKYOU</a:t>
            </a:r>
          </a:p>
        </p:txBody>
      </p:sp>
      <p:pic>
        <p:nvPicPr>
          <p:cNvPr id="3" name="Picture 2">
            <a:extLst>
              <a:ext uri="{FF2B5EF4-FFF2-40B4-BE49-F238E27FC236}">
                <a16:creationId xmlns:a16="http://schemas.microsoft.com/office/drawing/2014/main" id="{5C8D2D14-54BF-471E-9340-88FC4A3AC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543" y="-1"/>
            <a:ext cx="1618349" cy="978947"/>
          </a:xfrm>
          <a:prstGeom prst="rect">
            <a:avLst/>
          </a:prstGeom>
        </p:spPr>
      </p:pic>
    </p:spTree>
  </p:cSld>
  <p:clrMapOvr>
    <a:masterClrMapping/>
  </p:clrMapOvr>
</p:sld>
</file>

<file path=ppt/theme/theme1.xml><?xml version="1.0" encoding="utf-8"?>
<a:theme xmlns:a="http://schemas.openxmlformats.org/drawingml/2006/main" name="Retrospect">
  <a:themeElements>
    <a:clrScheme name="Custom 3">
      <a:dk1>
        <a:sysClr val="windowText" lastClr="000000"/>
      </a:dk1>
      <a:lt1>
        <a:sysClr val="window" lastClr="FFFFFF"/>
      </a:lt1>
      <a:dk2>
        <a:srgbClr val="455F51"/>
      </a:dk2>
      <a:lt2>
        <a:srgbClr val="E2DFCC"/>
      </a:lt2>
      <a:accent1>
        <a:srgbClr val="002060"/>
      </a:accent1>
      <a:accent2>
        <a:srgbClr val="31521B"/>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680</TotalTime>
  <Words>3838</Words>
  <Application>Microsoft Office PowerPoint</Application>
  <PresentationFormat>Widescreen</PresentationFormat>
  <Paragraphs>243</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Times New Roman</vt:lpstr>
      <vt:lpstr>Wingdings</vt:lpstr>
      <vt:lpstr>Retrospect</vt:lpstr>
      <vt:lpstr>PowerPoint Presentation</vt:lpstr>
      <vt:lpstr>INTRODUCTION:</vt:lpstr>
      <vt:lpstr>PowerPoint Presentation</vt:lpstr>
      <vt:lpstr>PowerPoint Presentation</vt:lpstr>
      <vt:lpstr>MOU SIGNING WITH ALAMGIR WELFARE TRUST INTERNATIONAL: </vt:lpstr>
      <vt:lpstr>  MOU WITH AABROO EDUCATIONAL WELFARE ORGANIZATION:  </vt:lpstr>
      <vt:lpstr>PowerPoint Presentation</vt:lpstr>
      <vt:lpstr>PowerPoint Presentation</vt:lpstr>
      <vt:lpstr>EDUCATION SCHOLARSHIPS: </vt:lpstr>
      <vt:lpstr>PowerPoint Presentation</vt:lpstr>
      <vt:lpstr>MEDICAL ASSISTANCE:   </vt:lpstr>
      <vt:lpstr> FOOD DRIVES:</vt:lpstr>
      <vt:lpstr>FINANCIAL ASSISTANCE:</vt:lpstr>
      <vt:lpstr>GROCERY DISTRIBUTION:</vt:lpstr>
      <vt:lpstr>PowerPoint Presentation</vt:lpstr>
      <vt:lpstr>HAND PUMPS: </vt:lpstr>
      <vt:lpstr>WINTER DRIVE:</vt:lpstr>
      <vt:lpstr>PowerPoint Presentation</vt:lpstr>
      <vt:lpstr>TRAINING INSTITUTE FOR STITCHING:</vt:lpstr>
      <vt:lpstr>PROJECT WITH RDF: </vt:lpstr>
      <vt:lpstr>SEWING MACHINE: </vt:lpstr>
      <vt:lpstr>ABBASI SHAHEED HOSPITAL </vt:lpstr>
      <vt:lpstr>PowerPoint Presentation</vt:lpstr>
      <vt:lpstr>PowerPoint Presentation</vt:lpstr>
      <vt:lpstr> 15.   BAKRA EID IJTAMAE QURBANI  We conducted Ijtamae Qurbani in collaboration with Alamgir Welfare Trust International, contributing 15 shares of cow and 5 goats. Total worth of this project was Rs. 444,150/- The meat was distributed among needy families in Karachi and Baluchistan.  16.   SHIELD DISTRIBUTION:  In recognition of the invaluable contributions of our donors and the dedication of our team members, Syed Foundation distributed shields to express our gratitude. This gesture symbolizes our appreciation for their unwavering support and commitment to our cause.  17.  YOUNG PHILANTHROPIST:  Axel Syed and Liam Syed, the young boys with the passion to serve the humanity particularly for the  women empowerment project organized a fundraiser in the UK wherein people around the globe  contributed and the amount raised shall be used in the Women Empowerment Project. Through which  multiple under privileged women will learn hand embroidery and other such crafts. Thereafter we shall  provide them with interest free loan to encourage entrepreneurship so that they can begin their own  businesses from the comfort of their homes which leads towards sustainable solutions for  unemployment and poverty.  </vt:lpstr>
      <vt:lpstr>PowerPoint Presentation</vt:lpstr>
      <vt:lpstr>PowerPoint Presentation</vt:lpstr>
      <vt:lpstr>PowerPoint Presentation</vt:lpstr>
      <vt:lpstr>PowerPoint Presentation</vt:lpstr>
      <vt:lpstr>PowerPoint Presentation</vt:lpstr>
      <vt:lpstr>PowerPoint Presentation</vt:lpstr>
      <vt:lpstr>  Independence Day and Tree Plantation Drive: </vt:lpstr>
      <vt:lpstr>White Cane Day:    </vt:lpstr>
      <vt:lpstr>Seminar of Breast Cancer Awareness: </vt:lpstr>
      <vt:lpstr>Anniversary Celebration of Syed Foundation: </vt:lpstr>
      <vt:lpstr>PowerPoint Presentation</vt:lpstr>
      <vt:lpstr>EID CELEBRATION: </vt:lpstr>
      <vt:lpstr>BAKRA EID CELEBRATION: </vt:lpstr>
      <vt:lpstr>   CONCLUSION: </vt:lpstr>
      <vt:lpstr>THE TRADEMARKS REGISTRY </vt:lpstr>
      <vt:lpstr>FBR CERTIFICATE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REPORT</dc:title>
  <dc:creator>IBS</dc:creator>
  <cp:lastModifiedBy>HP</cp:lastModifiedBy>
  <cp:revision>73</cp:revision>
  <dcterms:created xsi:type="dcterms:W3CDTF">2024-08-15T07:55:29Z</dcterms:created>
  <dcterms:modified xsi:type="dcterms:W3CDTF">2024-09-03T11:42:50Z</dcterms:modified>
</cp:coreProperties>
</file>